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81" r:id="rId2"/>
    <p:sldId id="257" r:id="rId3"/>
    <p:sldId id="258" r:id="rId4"/>
    <p:sldId id="259" r:id="rId5"/>
    <p:sldId id="260" r:id="rId6"/>
    <p:sldId id="261" r:id="rId7"/>
    <p:sldId id="262" r:id="rId8"/>
    <p:sldId id="263" r:id="rId9"/>
    <p:sldId id="264" r:id="rId10"/>
    <p:sldId id="265" r:id="rId11"/>
    <p:sldId id="266" r:id="rId12"/>
    <p:sldId id="280" r:id="rId13"/>
    <p:sldId id="288" r:id="rId14"/>
    <p:sldId id="279" r:id="rId15"/>
    <p:sldId id="283" r:id="rId16"/>
    <p:sldId id="286" r:id="rId17"/>
    <p:sldId id="287" r:id="rId18"/>
    <p:sldId id="284" r:id="rId19"/>
    <p:sldId id="282"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07"/>
    <p:restoredTop sz="93625"/>
  </p:normalViewPr>
  <p:slideViewPr>
    <p:cSldViewPr snapToGrid="0" snapToObjects="1">
      <p:cViewPr varScale="1">
        <p:scale>
          <a:sx n="102" d="100"/>
          <a:sy n="102" d="100"/>
        </p:scale>
        <p:origin x="216"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F9A0D9-F1F8-0246-A14F-84E537679BFD}" type="datetimeFigureOut">
              <a:rPr lang="en-US" smtClean="0"/>
              <a:t>9/13/19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CD1382-F7B2-7E44-BCC8-6EF8BBAE681C}" type="slidenum">
              <a:rPr lang="en-US" smtClean="0"/>
              <a:t>‹#›</a:t>
            </a:fld>
            <a:endParaRPr lang="en-US"/>
          </a:p>
        </p:txBody>
      </p:sp>
    </p:spTree>
    <p:extLst>
      <p:ext uri="{BB962C8B-B14F-4D97-AF65-F5344CB8AC3E}">
        <p14:creationId xmlns:p14="http://schemas.microsoft.com/office/powerpoint/2010/main" val="1567699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neural networks are multi-layer fully connected neural nets as shown in this figure. </a:t>
            </a:r>
            <a:r>
              <a:rPr lang="en-IN" sz="1200" b="0" i="0" u="none" strike="noStrike" kern="1200" dirty="0">
                <a:solidFill>
                  <a:schemeClr val="tx1"/>
                </a:solidFill>
                <a:effectLst/>
                <a:latin typeface="+mn-lt"/>
                <a:ea typeface="+mn-ea"/>
                <a:cs typeface="+mn-cs"/>
              </a:rPr>
              <a:t>They consist of an input layer, multiple hidden layers, and an output layer. Every node in one layer is connected to every other node in the next layer. We make the network deeper by increasing the number of hidden layers.</a:t>
            </a:r>
            <a:endParaRPr lang="en-US" dirty="0"/>
          </a:p>
        </p:txBody>
      </p:sp>
      <p:sp>
        <p:nvSpPr>
          <p:cNvPr id="4" name="Slide Number Placeholder 3"/>
          <p:cNvSpPr>
            <a:spLocks noGrp="1"/>
          </p:cNvSpPr>
          <p:nvPr>
            <p:ph type="sldNum" sz="quarter" idx="5"/>
          </p:nvPr>
        </p:nvSpPr>
        <p:spPr/>
        <p:txBody>
          <a:bodyPr/>
          <a:lstStyle/>
          <a:p>
            <a:fld id="{C7CD1382-F7B2-7E44-BCC8-6EF8BBAE681C}" type="slidenum">
              <a:rPr lang="en-US" smtClean="0"/>
              <a:t>4</a:t>
            </a:fld>
            <a:endParaRPr lang="en-US"/>
          </a:p>
        </p:txBody>
      </p:sp>
    </p:spTree>
    <p:extLst>
      <p:ext uri="{BB962C8B-B14F-4D97-AF65-F5344CB8AC3E}">
        <p14:creationId xmlns:p14="http://schemas.microsoft.com/office/powerpoint/2010/main" val="2412726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u="none" strike="noStrike" kern="1200" dirty="0">
                <a:solidFill>
                  <a:schemeClr val="tx1"/>
                </a:solidFill>
                <a:effectLst/>
                <a:latin typeface="+mn-lt"/>
                <a:ea typeface="+mn-ea"/>
                <a:cs typeface="+mn-cs"/>
              </a:rPr>
              <a:t>This figure shows </a:t>
            </a:r>
            <a:r>
              <a:rPr lang="en-IN" sz="1200" b="0" i="0" u="none" strike="noStrike" kern="1200" dirty="0" err="1">
                <a:solidFill>
                  <a:schemeClr val="tx1"/>
                </a:solidFill>
                <a:effectLst/>
                <a:latin typeface="+mn-lt"/>
                <a:ea typeface="+mn-ea"/>
                <a:cs typeface="+mn-cs"/>
              </a:rPr>
              <a:t>tha</a:t>
            </a:r>
            <a:r>
              <a:rPr lang="en-IN" sz="1200" b="0" i="0" u="none" strike="noStrike" kern="1200" dirty="0">
                <a:solidFill>
                  <a:schemeClr val="tx1"/>
                </a:solidFill>
                <a:effectLst/>
                <a:latin typeface="+mn-lt"/>
                <a:ea typeface="+mn-ea"/>
                <a:cs typeface="+mn-cs"/>
              </a:rPr>
              <a:t> a given node takes the weighted sum of its inputs, and passes it through a non-linear activation function. This is the output of the node, which then becomes the input of another node in the next layer. The signal flows from left to right, and the final output is calculated by performing this procedure for all the nodes. Training this deep neural network means learning the weights associated with all the edges.</a:t>
            </a:r>
            <a:endParaRPr lang="en-US" dirty="0"/>
          </a:p>
        </p:txBody>
      </p:sp>
      <p:sp>
        <p:nvSpPr>
          <p:cNvPr id="4" name="Slide Number Placeholder 3"/>
          <p:cNvSpPr>
            <a:spLocks noGrp="1"/>
          </p:cNvSpPr>
          <p:nvPr>
            <p:ph type="sldNum" sz="quarter" idx="5"/>
          </p:nvPr>
        </p:nvSpPr>
        <p:spPr/>
        <p:txBody>
          <a:bodyPr/>
          <a:lstStyle/>
          <a:p>
            <a:fld id="{C7CD1382-F7B2-7E44-BCC8-6EF8BBAE681C}" type="slidenum">
              <a:rPr lang="en-US" smtClean="0"/>
              <a:t>5</a:t>
            </a:fld>
            <a:endParaRPr lang="en-US"/>
          </a:p>
        </p:txBody>
      </p:sp>
    </p:spTree>
    <p:extLst>
      <p:ext uri="{BB962C8B-B14F-4D97-AF65-F5344CB8AC3E}">
        <p14:creationId xmlns:p14="http://schemas.microsoft.com/office/powerpoint/2010/main" val="408386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D1382-F7B2-7E44-BCC8-6EF8BBAE681C}" type="slidenum">
              <a:rPr lang="en-US" smtClean="0"/>
              <a:t>14</a:t>
            </a:fld>
            <a:endParaRPr lang="en-US"/>
          </a:p>
        </p:txBody>
      </p:sp>
    </p:spTree>
    <p:extLst>
      <p:ext uri="{BB962C8B-B14F-4D97-AF65-F5344CB8AC3E}">
        <p14:creationId xmlns:p14="http://schemas.microsoft.com/office/powerpoint/2010/main" val="2465148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B14EB21F-A5C0-B346-9250-0B571BC5ED9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a:extLst>
              <a:ext uri="{FF2B5EF4-FFF2-40B4-BE49-F238E27FC236}">
                <a16:creationId xmlns:a16="http://schemas.microsoft.com/office/drawing/2014/main" id="{7B87E4A7-627A-F34E-BA95-DAA876987F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All these four steps are described in the above figure. First </a:t>
            </a:r>
            <a:r>
              <a:rPr lang="en-IN" altLang="en-US" dirty="0"/>
              <a:t>convolution is applied on the input data using a </a:t>
            </a:r>
            <a:r>
              <a:rPr lang="en-IN" altLang="en-US" i="1" dirty="0"/>
              <a:t>convolution filter</a:t>
            </a:r>
            <a:r>
              <a:rPr lang="en-IN" altLang="en-US" dirty="0"/>
              <a:t> to produce a </a:t>
            </a:r>
            <a:r>
              <a:rPr lang="en-IN" altLang="en-US" i="1" dirty="0"/>
              <a:t>feature map </a:t>
            </a:r>
            <a:r>
              <a:rPr lang="en-IN" altLang="en-US" dirty="0"/>
              <a:t>of the image. </a:t>
            </a:r>
          </a:p>
          <a:p>
            <a:pPr>
              <a:spcBef>
                <a:spcPct val="0"/>
              </a:spcBef>
            </a:pPr>
            <a:r>
              <a:rPr lang="en-IN" altLang="en-US" dirty="0"/>
              <a:t>Pooling layers provide an approach to down sampling feature maps by summarizing the presence of features in patches of the feature map. Two common pooling methods are average pooling and max pooling that summarize the average presence of a feature and the most activated presence of a feature respectively.</a:t>
            </a:r>
          </a:p>
          <a:p>
            <a:pPr>
              <a:spcBef>
                <a:spcPct val="0"/>
              </a:spcBef>
            </a:pPr>
            <a:r>
              <a:rPr lang="en-IN" altLang="en-US" dirty="0"/>
              <a:t>Flattening is the process of converting all the resultant 2 dimensional arrays into a single long continuous linear vector. </a:t>
            </a:r>
          </a:p>
          <a:p>
            <a:pPr>
              <a:spcBef>
                <a:spcPct val="0"/>
              </a:spcBef>
            </a:pPr>
            <a:r>
              <a:rPr lang="en-IN" altLang="en-US" dirty="0"/>
              <a:t>And the last step is to full connection of all the layers to get the output.</a:t>
            </a:r>
            <a:endParaRPr lang="en-US" altLang="en-US" dirty="0"/>
          </a:p>
        </p:txBody>
      </p:sp>
      <p:sp>
        <p:nvSpPr>
          <p:cNvPr id="38915" name="Slide Number Placeholder 3">
            <a:extLst>
              <a:ext uri="{FF2B5EF4-FFF2-40B4-BE49-F238E27FC236}">
                <a16:creationId xmlns:a16="http://schemas.microsoft.com/office/drawing/2014/main" id="{D3D983A7-6B6C-8249-81AF-7883D8E7055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1E2BB0-1A55-F345-A4AB-2BB7256E5ADD}" type="slidenum">
              <a:rPr lang="en-US" altLang="en-US">
                <a:latin typeface="Calibri" panose="020F0502020204030204" pitchFamily="34" charset="0"/>
              </a:rPr>
              <a:pPr/>
              <a:t>19</a:t>
            </a:fld>
            <a:endParaRPr lang="en-US" altLang="en-US">
              <a:latin typeface="Calibri" panose="020F0502020204030204" pitchFamily="34" charset="0"/>
            </a:endParaRPr>
          </a:p>
        </p:txBody>
      </p:sp>
    </p:spTree>
    <p:extLst>
      <p:ext uri="{BB962C8B-B14F-4D97-AF65-F5344CB8AC3E}">
        <p14:creationId xmlns:p14="http://schemas.microsoft.com/office/powerpoint/2010/main" val="1028076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5E5E7-37BF-7440-A3A7-7EF15A2D1B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2B0DCA-A458-294D-B6EC-72CA4D9DDF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78E93B-9591-8B45-97BC-4F032B95C324}"/>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5" name="Footer Placeholder 4">
            <a:extLst>
              <a:ext uri="{FF2B5EF4-FFF2-40B4-BE49-F238E27FC236}">
                <a16:creationId xmlns:a16="http://schemas.microsoft.com/office/drawing/2014/main" id="{738FE59C-C167-DB46-8551-0CF86B405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22FD4E-59B9-794F-8058-CD45903EFF9D}"/>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4229082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D457B-CA8F-8C4C-BB12-052CB016EA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7BF0E8-377E-2843-AA53-3F12EF4808B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D24057-9FFD-6A41-8718-4812032D3867}"/>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5" name="Footer Placeholder 4">
            <a:extLst>
              <a:ext uri="{FF2B5EF4-FFF2-40B4-BE49-F238E27FC236}">
                <a16:creationId xmlns:a16="http://schemas.microsoft.com/office/drawing/2014/main" id="{F675D5C2-C0AE-9C47-AB21-AC04A3767D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E2CFD2-2C01-1146-9EFE-DFD9CCD18AB5}"/>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157852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08885-E70B-3C41-BB50-71CB71B6A3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EECB1F-87E8-454A-984C-F799ED343D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32F4254-AB3C-4C4F-9895-EBC27C168148}"/>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5" name="Footer Placeholder 4">
            <a:extLst>
              <a:ext uri="{FF2B5EF4-FFF2-40B4-BE49-F238E27FC236}">
                <a16:creationId xmlns:a16="http://schemas.microsoft.com/office/drawing/2014/main" id="{56F33827-9720-9A49-B4F1-24E9A2877B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CD7F8E-1BE6-AE41-89C3-9163A63F69AF}"/>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474150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61B2-BC29-B544-81DA-A058C25943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70D8E8-0F4A-E84C-B315-12DD0D45E91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BA6079-53D2-BC43-847D-03822F0E841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6B21CD-6E75-B14F-B1DF-8C66F411D7E3}"/>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6" name="Footer Placeholder 5">
            <a:extLst>
              <a:ext uri="{FF2B5EF4-FFF2-40B4-BE49-F238E27FC236}">
                <a16:creationId xmlns:a16="http://schemas.microsoft.com/office/drawing/2014/main" id="{D23E4A85-60A7-C84E-A2B1-CF91C233ED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5F48FB-D87A-6748-AE26-6D9D97125C73}"/>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3005929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1E3DC-B686-D44D-AFAD-3759F7C9FE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9009E0-59A8-B848-A344-680E6D0C9C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71B254E-D8FD-4342-96E0-28E959DDF59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BEC5CA-2FBE-3948-8611-BF89610220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08D0539-8386-D543-9005-31D193A2C5A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A849E7-94D5-AE47-ABF7-89BBF4C57A9C}"/>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8" name="Footer Placeholder 7">
            <a:extLst>
              <a:ext uri="{FF2B5EF4-FFF2-40B4-BE49-F238E27FC236}">
                <a16:creationId xmlns:a16="http://schemas.microsoft.com/office/drawing/2014/main" id="{38AF03A1-EBB9-7248-B48C-46DAE9724B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4B295C-B644-5244-A2B8-29CDE322E489}"/>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1877694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2F1C3-EF48-1D4B-ABED-A814F2D749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C64DA9-9DFB-FF46-8E79-059C983D4966}"/>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4" name="Footer Placeholder 3">
            <a:extLst>
              <a:ext uri="{FF2B5EF4-FFF2-40B4-BE49-F238E27FC236}">
                <a16:creationId xmlns:a16="http://schemas.microsoft.com/office/drawing/2014/main" id="{B6F8D536-031A-E94A-9509-4DED519460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6FD543-D6A8-CA49-8D7F-A7D8B5EE9234}"/>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3043057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3DC8A1-D52D-1542-BDF1-493D99F86B20}"/>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3" name="Footer Placeholder 2">
            <a:extLst>
              <a:ext uri="{FF2B5EF4-FFF2-40B4-BE49-F238E27FC236}">
                <a16:creationId xmlns:a16="http://schemas.microsoft.com/office/drawing/2014/main" id="{1BB502C6-F5E4-9948-91E1-6C7E9F8FF3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3AC480-4E5E-6A4B-ADD5-4F22E62A8EA0}"/>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4243950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BF9AA-90CB-504C-ADAE-852FBD457F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984D32-4145-7747-9E05-5A9C859BD1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3F11C3-B917-894C-9426-893F0FF37F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3AFE94-521D-974A-9565-C3A574CC7238}"/>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6" name="Footer Placeholder 5">
            <a:extLst>
              <a:ext uri="{FF2B5EF4-FFF2-40B4-BE49-F238E27FC236}">
                <a16:creationId xmlns:a16="http://schemas.microsoft.com/office/drawing/2014/main" id="{402764CE-8DBC-414F-9BFE-2A69FA8F7D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E083A5-DEC3-C543-AE98-25B33F543926}"/>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1158631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440AD-017A-404A-BFFF-05BA6BB2D2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00A0B4-0B2A-404C-9BDF-069F1A1ECB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733CF4-3682-F640-BEF4-9FD272CF25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9778B54-F947-224E-B08E-A7BDBBEADCA9}"/>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6" name="Footer Placeholder 5">
            <a:extLst>
              <a:ext uri="{FF2B5EF4-FFF2-40B4-BE49-F238E27FC236}">
                <a16:creationId xmlns:a16="http://schemas.microsoft.com/office/drawing/2014/main" id="{12B617DC-8BC2-0B44-90AC-822DD82D27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AB0A51-5260-0D4D-A26A-B9160D7F9202}"/>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2529379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05AF-C968-E64B-AD50-F20B507CFC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0B95A7-3F48-5B40-863D-666BD459AD3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7343F-9F5B-7D4C-A568-11A9CC9A64B5}"/>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5" name="Footer Placeholder 4">
            <a:extLst>
              <a:ext uri="{FF2B5EF4-FFF2-40B4-BE49-F238E27FC236}">
                <a16:creationId xmlns:a16="http://schemas.microsoft.com/office/drawing/2014/main" id="{FCA0DF24-BE94-AD40-BC39-66335FCA90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E3BE4B-FE89-3945-9B06-F0BAEA77ED2E}"/>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3486660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5C93FB-6C46-024A-AE02-7349DED3FE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9D75ED-4891-1149-BA0E-DD5B953C1CF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3749AF-270F-4145-8CD1-0785B3E4313D}"/>
              </a:ext>
            </a:extLst>
          </p:cNvPr>
          <p:cNvSpPr>
            <a:spLocks noGrp="1"/>
          </p:cNvSpPr>
          <p:nvPr>
            <p:ph type="dt" sz="half" idx="10"/>
          </p:nvPr>
        </p:nvSpPr>
        <p:spPr/>
        <p:txBody>
          <a:bodyPr/>
          <a:lstStyle/>
          <a:p>
            <a:fld id="{164116F7-3F44-F643-BC4A-6F28162B52BA}" type="datetimeFigureOut">
              <a:rPr lang="en-US" smtClean="0"/>
              <a:t>9/13/19</a:t>
            </a:fld>
            <a:endParaRPr lang="en-US"/>
          </a:p>
        </p:txBody>
      </p:sp>
      <p:sp>
        <p:nvSpPr>
          <p:cNvPr id="5" name="Footer Placeholder 4">
            <a:extLst>
              <a:ext uri="{FF2B5EF4-FFF2-40B4-BE49-F238E27FC236}">
                <a16:creationId xmlns:a16="http://schemas.microsoft.com/office/drawing/2014/main" id="{AE488255-7A74-924D-A0BD-C6F6814BA9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4BE2A4-CC85-1D4D-A08D-40F0E4B497C9}"/>
              </a:ext>
            </a:extLst>
          </p:cNvPr>
          <p:cNvSpPr>
            <a:spLocks noGrp="1"/>
          </p:cNvSpPr>
          <p:nvPr>
            <p:ph type="sldNum" sz="quarter" idx="12"/>
          </p:nvPr>
        </p:nvSpPr>
        <p:spPr/>
        <p:txBody>
          <a:bodyPr/>
          <a:lstStyle/>
          <a:p>
            <a:fld id="{D482911B-1DFC-2945-B243-DF0E58A6A46D}" type="slidenum">
              <a:rPr lang="en-US" smtClean="0"/>
              <a:t>‹#›</a:t>
            </a:fld>
            <a:endParaRPr lang="en-US"/>
          </a:p>
        </p:txBody>
      </p:sp>
    </p:spTree>
    <p:extLst>
      <p:ext uri="{BB962C8B-B14F-4D97-AF65-F5344CB8AC3E}">
        <p14:creationId xmlns:p14="http://schemas.microsoft.com/office/powerpoint/2010/main" val="543038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989F4A-9886-114B-9751-992EEF06F8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B6D8A1-4EBF-4F49-AC76-428E8F2934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00868D-AE85-AF44-9553-223A4EAB4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116F7-3F44-F643-BC4A-6F28162B52BA}" type="datetimeFigureOut">
              <a:rPr lang="en-US" smtClean="0"/>
              <a:t>9/13/19</a:t>
            </a:fld>
            <a:endParaRPr lang="en-US"/>
          </a:p>
        </p:txBody>
      </p:sp>
      <p:sp>
        <p:nvSpPr>
          <p:cNvPr id="5" name="Footer Placeholder 4">
            <a:extLst>
              <a:ext uri="{FF2B5EF4-FFF2-40B4-BE49-F238E27FC236}">
                <a16:creationId xmlns:a16="http://schemas.microsoft.com/office/drawing/2014/main" id="{539B52CB-13A9-2F44-89CA-55BA52F5FA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1A308CF-9253-A443-B385-CAF90438FA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82911B-1DFC-2945-B243-DF0E58A6A46D}" type="slidenum">
              <a:rPr lang="en-US" smtClean="0"/>
              <a:t>‹#›</a:t>
            </a:fld>
            <a:endParaRPr lang="en-US"/>
          </a:p>
        </p:txBody>
      </p:sp>
    </p:spTree>
    <p:extLst>
      <p:ext uri="{BB962C8B-B14F-4D97-AF65-F5344CB8AC3E}">
        <p14:creationId xmlns:p14="http://schemas.microsoft.com/office/powerpoint/2010/main" val="646865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https://media.glassdoor.com/sqll/199853/icgeb-squarelogo-1429539024114.png"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yann.lecun.com/exdb/mnist/" TargetMode="External"/><Relationship Id="rId2" Type="http://schemas.openxmlformats.org/officeDocument/2006/relationships/hyperlink" Target="https://www.tensorflow.org/api_docs/python/tf/layers"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26CAD5-683F-C948-8945-8647EA4C3A0D}"/>
              </a:ext>
            </a:extLst>
          </p:cNvPr>
          <p:cNvSpPr txBox="1"/>
          <p:nvPr/>
        </p:nvSpPr>
        <p:spPr>
          <a:xfrm>
            <a:off x="569843" y="569843"/>
            <a:ext cx="10376453" cy="2123658"/>
          </a:xfrm>
          <a:prstGeom prst="rect">
            <a:avLst/>
          </a:prstGeom>
          <a:noFill/>
        </p:spPr>
        <p:txBody>
          <a:bodyPr wrap="square" rtlCol="0">
            <a:spAutoFit/>
          </a:bodyPr>
          <a:lstStyle/>
          <a:p>
            <a:r>
              <a:rPr lang="en-US" sz="6600" dirty="0">
                <a:solidFill>
                  <a:schemeClr val="accent4">
                    <a:lumMod val="75000"/>
                  </a:schemeClr>
                </a:solidFill>
              </a:rPr>
              <a:t>Introduction to AI/Deep Learning and their libraries</a:t>
            </a:r>
          </a:p>
        </p:txBody>
      </p:sp>
      <p:sp>
        <p:nvSpPr>
          <p:cNvPr id="3" name="TextBox 2">
            <a:extLst>
              <a:ext uri="{FF2B5EF4-FFF2-40B4-BE49-F238E27FC236}">
                <a16:creationId xmlns:a16="http://schemas.microsoft.com/office/drawing/2014/main" id="{57080A7E-1B7B-2740-B43B-FA22FEF0B245}"/>
              </a:ext>
            </a:extLst>
          </p:cNvPr>
          <p:cNvSpPr txBox="1"/>
          <p:nvPr/>
        </p:nvSpPr>
        <p:spPr>
          <a:xfrm>
            <a:off x="5777948" y="5168346"/>
            <a:ext cx="6414052" cy="1569660"/>
          </a:xfrm>
          <a:prstGeom prst="rect">
            <a:avLst/>
          </a:prstGeom>
          <a:noFill/>
        </p:spPr>
        <p:txBody>
          <a:bodyPr wrap="square" rtlCol="0">
            <a:spAutoFit/>
          </a:bodyPr>
          <a:lstStyle/>
          <a:p>
            <a:r>
              <a:rPr lang="en-US" sz="2400" dirty="0">
                <a:solidFill>
                  <a:schemeClr val="accent2">
                    <a:lumMod val="75000"/>
                  </a:schemeClr>
                </a:solidFill>
              </a:rPr>
              <a:t>Presented By – </a:t>
            </a:r>
          </a:p>
          <a:p>
            <a:r>
              <a:rPr lang="en-US" sz="2400" dirty="0">
                <a:solidFill>
                  <a:schemeClr val="accent2">
                    <a:lumMod val="75000"/>
                  </a:schemeClr>
                </a:solidFill>
              </a:rPr>
              <a:t>Dr. Dinesh Gupta</a:t>
            </a:r>
          </a:p>
          <a:p>
            <a:r>
              <a:rPr lang="en-US" sz="2400" dirty="0">
                <a:solidFill>
                  <a:schemeClr val="accent2">
                    <a:lumMod val="75000"/>
                  </a:schemeClr>
                </a:solidFill>
              </a:rPr>
              <a:t>Group Leader, Translational Bioinformatics Group</a:t>
            </a:r>
          </a:p>
          <a:p>
            <a:r>
              <a:rPr lang="en-US" sz="2400" dirty="0">
                <a:solidFill>
                  <a:schemeClr val="accent2">
                    <a:lumMod val="75000"/>
                  </a:schemeClr>
                </a:solidFill>
              </a:rPr>
              <a:t>ICGEB, New Delhi</a:t>
            </a:r>
          </a:p>
        </p:txBody>
      </p:sp>
      <p:pic>
        <p:nvPicPr>
          <p:cNvPr id="6" name="Picture 1" descr="Image result for icgeb logo">
            <a:extLst>
              <a:ext uri="{FF2B5EF4-FFF2-40B4-BE49-F238E27FC236}">
                <a16:creationId xmlns:a16="http://schemas.microsoft.com/office/drawing/2014/main" id="{6DD8488A-DE55-C34B-97C6-933A0EB40B5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602192" y="0"/>
            <a:ext cx="1589808" cy="1590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119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4B4286-3F3F-6C4F-BB3F-3102518E12E7}"/>
              </a:ext>
            </a:extLst>
          </p:cNvPr>
          <p:cNvSpPr txBox="1"/>
          <p:nvPr/>
        </p:nvSpPr>
        <p:spPr>
          <a:xfrm>
            <a:off x="0" y="0"/>
            <a:ext cx="5100810" cy="584775"/>
          </a:xfrm>
          <a:prstGeom prst="rect">
            <a:avLst/>
          </a:prstGeom>
          <a:noFill/>
        </p:spPr>
        <p:txBody>
          <a:bodyPr wrap="square" rtlCol="0">
            <a:spAutoFit/>
          </a:bodyPr>
          <a:lstStyle/>
          <a:p>
            <a:r>
              <a:rPr lang="en-US" sz="3200" dirty="0">
                <a:solidFill>
                  <a:schemeClr val="accent2"/>
                </a:solidFill>
              </a:rPr>
              <a:t>What is deep learning?</a:t>
            </a:r>
          </a:p>
        </p:txBody>
      </p:sp>
      <p:sp>
        <p:nvSpPr>
          <p:cNvPr id="5" name="TextBox 4">
            <a:extLst>
              <a:ext uri="{FF2B5EF4-FFF2-40B4-BE49-F238E27FC236}">
                <a16:creationId xmlns:a16="http://schemas.microsoft.com/office/drawing/2014/main" id="{3F0F3330-A205-794F-92B5-094C49F83871}"/>
              </a:ext>
            </a:extLst>
          </p:cNvPr>
          <p:cNvSpPr txBox="1"/>
          <p:nvPr/>
        </p:nvSpPr>
        <p:spPr>
          <a:xfrm>
            <a:off x="0" y="1298713"/>
            <a:ext cx="12052453" cy="5262979"/>
          </a:xfrm>
          <a:prstGeom prst="rect">
            <a:avLst/>
          </a:prstGeom>
          <a:noFill/>
        </p:spPr>
        <p:txBody>
          <a:bodyPr wrap="square" rtlCol="0">
            <a:spAutoFit/>
          </a:bodyPr>
          <a:lstStyle/>
          <a:p>
            <a:pPr marL="285750" indent="-285750" algn="just">
              <a:buFont typeface="Wingdings" pitchFamily="2" charset="2"/>
              <a:buChar char="v"/>
            </a:pPr>
            <a:r>
              <a:rPr lang="en-US" sz="2800" dirty="0">
                <a:latin typeface="Apple Braille Pinpoint 8 Dot" pitchFamily="2" charset="0"/>
              </a:rPr>
              <a:t>The field of artificial intelligence is essentially when machines  can do tasks that typically require human intelligence. It encompasses machine learning, where machines can learn by experience and acquire skills without human involvement.</a:t>
            </a:r>
          </a:p>
          <a:p>
            <a:pPr marL="285750" indent="-285750" algn="just">
              <a:buFont typeface="Wingdings" pitchFamily="2" charset="2"/>
              <a:buChar char="v"/>
            </a:pPr>
            <a:endParaRPr lang="en-US" sz="2800" dirty="0">
              <a:latin typeface="Apple Braille Pinpoint 8 Dot" pitchFamily="2" charset="0"/>
            </a:endParaRPr>
          </a:p>
          <a:p>
            <a:pPr marL="285750" indent="-285750" algn="just">
              <a:buFont typeface="Wingdings" pitchFamily="2" charset="2"/>
              <a:buChar char="v"/>
            </a:pPr>
            <a:r>
              <a:rPr lang="en-US" sz="2800" dirty="0">
                <a:latin typeface="Apple Braille Pinpoint 8 Dot" pitchFamily="2" charset="0"/>
              </a:rPr>
              <a:t>Deep learning is a subset of machine learning where </a:t>
            </a:r>
            <a:r>
              <a:rPr lang="en-US" sz="2800" dirty="0">
                <a:solidFill>
                  <a:srgbClr val="C00000"/>
                </a:solidFill>
                <a:latin typeface="Apple Braille Pinpoint 8 Dot" pitchFamily="2" charset="0"/>
              </a:rPr>
              <a:t>artificial neural networks</a:t>
            </a:r>
            <a:r>
              <a:rPr lang="en-US" sz="2800" dirty="0">
                <a:latin typeface="Apple Braille Pinpoint 8 Dot" pitchFamily="2" charset="0"/>
              </a:rPr>
              <a:t>, algorithms inspired by the human brain, learn from large amount of data.</a:t>
            </a:r>
          </a:p>
          <a:p>
            <a:pPr marL="285750" indent="-285750" algn="just">
              <a:buFont typeface="Wingdings" pitchFamily="2" charset="2"/>
              <a:buChar char="v"/>
            </a:pPr>
            <a:endParaRPr lang="en-US" sz="2800" dirty="0">
              <a:latin typeface="Apple Braille Pinpoint 8 Dot" pitchFamily="2" charset="0"/>
            </a:endParaRPr>
          </a:p>
          <a:p>
            <a:pPr marL="285750" indent="-285750" algn="just">
              <a:buFont typeface="Wingdings" pitchFamily="2" charset="2"/>
              <a:buChar char="v"/>
            </a:pPr>
            <a:r>
              <a:rPr lang="en-US" sz="2800" dirty="0">
                <a:latin typeface="Apple Braille Pinpoint 8 Dot" pitchFamily="2" charset="0"/>
              </a:rPr>
              <a:t>Deep learning allows machines to solve complex problems even when using a data set that is very diverse, unstructured and inter-connected. The more deep learning algorithm learn, the better the perform.</a:t>
            </a:r>
          </a:p>
        </p:txBody>
      </p:sp>
    </p:spTree>
    <p:extLst>
      <p:ext uri="{BB962C8B-B14F-4D97-AF65-F5344CB8AC3E}">
        <p14:creationId xmlns:p14="http://schemas.microsoft.com/office/powerpoint/2010/main" val="148709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0BA012-4B51-7C4B-9973-44C9586486E1}"/>
              </a:ext>
            </a:extLst>
          </p:cNvPr>
          <p:cNvSpPr txBox="1"/>
          <p:nvPr/>
        </p:nvSpPr>
        <p:spPr>
          <a:xfrm>
            <a:off x="0" y="0"/>
            <a:ext cx="6903076" cy="861774"/>
          </a:xfrm>
          <a:prstGeom prst="rect">
            <a:avLst/>
          </a:prstGeom>
          <a:noFill/>
        </p:spPr>
        <p:txBody>
          <a:bodyPr wrap="square" rtlCol="0">
            <a:spAutoFit/>
          </a:bodyPr>
          <a:lstStyle/>
          <a:p>
            <a:r>
              <a:rPr lang="en-US" sz="3200" dirty="0">
                <a:solidFill>
                  <a:schemeClr val="accent2"/>
                </a:solidFill>
              </a:rPr>
              <a:t>Definition of Artificial Neural Networks:</a:t>
            </a:r>
          </a:p>
          <a:p>
            <a:endParaRPr lang="en-US" dirty="0"/>
          </a:p>
        </p:txBody>
      </p:sp>
      <p:sp>
        <p:nvSpPr>
          <p:cNvPr id="3" name="TextBox 2">
            <a:extLst>
              <a:ext uri="{FF2B5EF4-FFF2-40B4-BE49-F238E27FC236}">
                <a16:creationId xmlns:a16="http://schemas.microsoft.com/office/drawing/2014/main" id="{8722C5B5-F15E-184F-94FD-C51E76329B6C}"/>
              </a:ext>
            </a:extLst>
          </p:cNvPr>
          <p:cNvSpPr txBox="1"/>
          <p:nvPr/>
        </p:nvSpPr>
        <p:spPr>
          <a:xfrm>
            <a:off x="0" y="861774"/>
            <a:ext cx="11951594" cy="4585871"/>
          </a:xfrm>
          <a:prstGeom prst="rect">
            <a:avLst/>
          </a:prstGeom>
          <a:noFill/>
        </p:spPr>
        <p:txBody>
          <a:bodyPr wrap="square" rtlCol="0">
            <a:spAutoFit/>
          </a:bodyPr>
          <a:lstStyle/>
          <a:p>
            <a:pPr marL="285750" indent="-285750" algn="just">
              <a:buFont typeface="Wingdings" pitchFamily="2" charset="2"/>
              <a:buChar char="v"/>
            </a:pPr>
            <a:endParaRPr lang="en-US" sz="2400" dirty="0">
              <a:latin typeface="Apple Braille Pinpoint 8 Dot" pitchFamily="2" charset="0"/>
            </a:endParaRPr>
          </a:p>
          <a:p>
            <a:pPr marL="285750" indent="-285750" algn="just">
              <a:buFont typeface="Wingdings" pitchFamily="2" charset="2"/>
              <a:buChar char="v"/>
            </a:pPr>
            <a:endParaRPr lang="en-US" sz="2400" dirty="0">
              <a:latin typeface="Apple Braille Pinpoint 8 Dot" pitchFamily="2" charset="0"/>
            </a:endParaRPr>
          </a:p>
          <a:p>
            <a:pPr marL="285750" indent="-285750" algn="just">
              <a:buFont typeface="Wingdings" pitchFamily="2" charset="2"/>
              <a:buChar char="v"/>
            </a:pPr>
            <a:endParaRPr lang="en-US" sz="2400" dirty="0">
              <a:latin typeface="Apple Braille Pinpoint 8 Dot" pitchFamily="2" charset="0"/>
            </a:endParaRPr>
          </a:p>
          <a:p>
            <a:pPr marL="285750" indent="-285750" algn="just">
              <a:buFont typeface="Wingdings" pitchFamily="2" charset="2"/>
              <a:buChar char="v"/>
            </a:pPr>
            <a:r>
              <a:rPr lang="en-US" sz="2800" dirty="0">
                <a:latin typeface="Apple Braille Pinpoint 8 Dot" pitchFamily="2" charset="0"/>
              </a:rPr>
              <a:t>Artificial neural networks are multi-layer fully connected neural nets and consists of an input layer, multiple hidden layers, and an output layer.</a:t>
            </a:r>
          </a:p>
          <a:p>
            <a:pPr marL="285750" indent="-285750" algn="just">
              <a:buFont typeface="Wingdings" pitchFamily="2" charset="2"/>
              <a:buChar char="v"/>
            </a:pPr>
            <a:endParaRPr lang="en-US" sz="2800" dirty="0">
              <a:latin typeface="Apple Braille Pinpoint 8 Dot" pitchFamily="2" charset="0"/>
            </a:endParaRPr>
          </a:p>
          <a:p>
            <a:pPr marL="285750" indent="-285750" algn="just">
              <a:buFont typeface="Wingdings" pitchFamily="2" charset="2"/>
              <a:buChar char="v"/>
            </a:pPr>
            <a:r>
              <a:rPr lang="en-US" sz="2800" dirty="0">
                <a:latin typeface="Apple Braille Pinpoint 8 Dot" pitchFamily="2" charset="0"/>
              </a:rPr>
              <a:t>Every node in one layer is connected to every other node in next layer and the network becomes deeper by increasing the number of hidden layers.</a:t>
            </a:r>
          </a:p>
          <a:p>
            <a:pPr marL="285750" indent="-285750" algn="just">
              <a:buFont typeface="Wingdings" pitchFamily="2" charset="2"/>
              <a:buChar char="v"/>
            </a:pPr>
            <a:endParaRPr lang="en-US" sz="2800" dirty="0">
              <a:latin typeface="Apple Braille Pinpoint 8 Dot" pitchFamily="2" charset="0"/>
            </a:endParaRPr>
          </a:p>
          <a:p>
            <a:pPr marL="285750" indent="-285750">
              <a:buFont typeface="Wingdings" pitchFamily="2" charset="2"/>
              <a:buChar char="v"/>
            </a:pPr>
            <a:endParaRPr lang="en-US" sz="2400" dirty="0"/>
          </a:p>
        </p:txBody>
      </p:sp>
    </p:spTree>
    <p:extLst>
      <p:ext uri="{BB962C8B-B14F-4D97-AF65-F5344CB8AC3E}">
        <p14:creationId xmlns:p14="http://schemas.microsoft.com/office/powerpoint/2010/main" val="3370011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FF267A6-2AB3-0E46-B403-F846C52DB3B4}"/>
              </a:ext>
            </a:extLst>
          </p:cNvPr>
          <p:cNvSpPr/>
          <p:nvPr/>
        </p:nvSpPr>
        <p:spPr>
          <a:xfrm>
            <a:off x="1442433" y="1828802"/>
            <a:ext cx="811369" cy="837127"/>
          </a:xfrm>
          <a:prstGeom prst="ellipse">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C55461FD-40E1-1A4D-BC03-435FB21E394B}"/>
              </a:ext>
            </a:extLst>
          </p:cNvPr>
          <p:cNvSpPr/>
          <p:nvPr/>
        </p:nvSpPr>
        <p:spPr>
          <a:xfrm>
            <a:off x="1442433" y="3063026"/>
            <a:ext cx="811369" cy="837127"/>
          </a:xfrm>
          <a:prstGeom prst="ellipse">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559AF3C7-75EC-7D4E-BDA2-B4B160E2FA2D}"/>
              </a:ext>
            </a:extLst>
          </p:cNvPr>
          <p:cNvSpPr/>
          <p:nvPr/>
        </p:nvSpPr>
        <p:spPr>
          <a:xfrm>
            <a:off x="1442434" y="4297250"/>
            <a:ext cx="811369" cy="837127"/>
          </a:xfrm>
          <a:prstGeom prst="ellipse">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1AD79053-4A36-4740-92D1-6EB52EC8717C}"/>
              </a:ext>
            </a:extLst>
          </p:cNvPr>
          <p:cNvSpPr/>
          <p:nvPr/>
        </p:nvSpPr>
        <p:spPr>
          <a:xfrm>
            <a:off x="4089036" y="1010994"/>
            <a:ext cx="811369" cy="837127"/>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2464868-1B15-4048-BD7C-B4D222D50573}"/>
              </a:ext>
            </a:extLst>
          </p:cNvPr>
          <p:cNvSpPr/>
          <p:nvPr/>
        </p:nvSpPr>
        <p:spPr>
          <a:xfrm>
            <a:off x="4089037" y="2374007"/>
            <a:ext cx="811369" cy="837127"/>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4CD58EB-6616-004C-99BC-4C5E44FCBAE6}"/>
              </a:ext>
            </a:extLst>
          </p:cNvPr>
          <p:cNvSpPr/>
          <p:nvPr/>
        </p:nvSpPr>
        <p:spPr>
          <a:xfrm>
            <a:off x="4114797" y="3756340"/>
            <a:ext cx="811369" cy="837127"/>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11599BB-1D64-104B-8E23-D77C3A78733C}"/>
              </a:ext>
            </a:extLst>
          </p:cNvPr>
          <p:cNvSpPr/>
          <p:nvPr/>
        </p:nvSpPr>
        <p:spPr>
          <a:xfrm>
            <a:off x="4153435" y="5248143"/>
            <a:ext cx="811369" cy="837127"/>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134B6AD-CE42-F044-B226-9B9606A6BDCD}"/>
              </a:ext>
            </a:extLst>
          </p:cNvPr>
          <p:cNvSpPr/>
          <p:nvPr/>
        </p:nvSpPr>
        <p:spPr>
          <a:xfrm>
            <a:off x="6774277" y="968059"/>
            <a:ext cx="811369" cy="83712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9A433A7-6200-4543-A991-FE1492C9C447}"/>
              </a:ext>
            </a:extLst>
          </p:cNvPr>
          <p:cNvSpPr/>
          <p:nvPr/>
        </p:nvSpPr>
        <p:spPr>
          <a:xfrm>
            <a:off x="6785012" y="2339666"/>
            <a:ext cx="811369" cy="83712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C412872-308A-D842-91BA-CFD978A0CDBE}"/>
              </a:ext>
            </a:extLst>
          </p:cNvPr>
          <p:cNvSpPr/>
          <p:nvPr/>
        </p:nvSpPr>
        <p:spPr>
          <a:xfrm>
            <a:off x="6808621" y="3794979"/>
            <a:ext cx="811369" cy="83712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9C01E30-7943-8449-B932-921B5DCE301B}"/>
              </a:ext>
            </a:extLst>
          </p:cNvPr>
          <p:cNvSpPr/>
          <p:nvPr/>
        </p:nvSpPr>
        <p:spPr>
          <a:xfrm>
            <a:off x="6808621" y="5248142"/>
            <a:ext cx="811369" cy="83712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7EE34E3-9EC0-AF46-9F80-44FD28D0D709}"/>
              </a:ext>
            </a:extLst>
          </p:cNvPr>
          <p:cNvSpPr/>
          <p:nvPr/>
        </p:nvSpPr>
        <p:spPr>
          <a:xfrm>
            <a:off x="9373666" y="2927797"/>
            <a:ext cx="811369" cy="83712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6CD00F0E-47D9-0D47-93DB-2CDB0E225A91}"/>
              </a:ext>
            </a:extLst>
          </p:cNvPr>
          <p:cNvGrpSpPr/>
          <p:nvPr/>
        </p:nvGrpSpPr>
        <p:grpSpPr>
          <a:xfrm>
            <a:off x="2253802" y="1429558"/>
            <a:ext cx="1909287" cy="4237149"/>
            <a:chOff x="2253802" y="1429558"/>
            <a:chExt cx="1909287" cy="4237149"/>
          </a:xfrm>
        </p:grpSpPr>
        <p:cxnSp>
          <p:nvCxnSpPr>
            <p:cNvPr id="15" name="Straight Arrow Connector 14">
              <a:extLst>
                <a:ext uri="{FF2B5EF4-FFF2-40B4-BE49-F238E27FC236}">
                  <a16:creationId xmlns:a16="http://schemas.microsoft.com/office/drawing/2014/main" id="{9ACB72D7-A7ED-C845-885D-61DC4F8D2896}"/>
                </a:ext>
              </a:extLst>
            </p:cNvPr>
            <p:cNvCxnSpPr>
              <a:cxnSpLocks/>
              <a:endCxn id="5" idx="2"/>
            </p:cNvCxnSpPr>
            <p:nvPr/>
          </p:nvCxnSpPr>
          <p:spPr>
            <a:xfrm flipV="1">
              <a:off x="2276332" y="1429558"/>
              <a:ext cx="1812704" cy="753408"/>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25CD079-F978-624B-9DBA-00F4C7BF74B7}"/>
                </a:ext>
              </a:extLst>
            </p:cNvPr>
            <p:cNvCxnSpPr>
              <a:cxnSpLocks/>
            </p:cNvCxnSpPr>
            <p:nvPr/>
          </p:nvCxnSpPr>
          <p:spPr>
            <a:xfrm flipV="1">
              <a:off x="2265067" y="2728181"/>
              <a:ext cx="1812704" cy="753408"/>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7A57BA-47AC-4D43-A63F-7FE04529E27F}"/>
                </a:ext>
              </a:extLst>
            </p:cNvPr>
            <p:cNvCxnSpPr>
              <a:cxnSpLocks/>
              <a:stCxn id="2" idx="6"/>
            </p:cNvCxnSpPr>
            <p:nvPr/>
          </p:nvCxnSpPr>
          <p:spPr>
            <a:xfrm>
              <a:off x="2253802" y="2247366"/>
              <a:ext cx="1860995" cy="412132"/>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FBA06CCE-71C5-2545-A1A4-815F623772DF}"/>
                </a:ext>
              </a:extLst>
            </p:cNvPr>
            <p:cNvCxnSpPr>
              <a:cxnSpLocks/>
            </p:cNvCxnSpPr>
            <p:nvPr/>
          </p:nvCxnSpPr>
          <p:spPr>
            <a:xfrm>
              <a:off x="2265067" y="2276339"/>
              <a:ext cx="1888368" cy="1814846"/>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13D06CA-4ED7-5940-AAA7-3E80FC794874}"/>
                </a:ext>
              </a:extLst>
            </p:cNvPr>
            <p:cNvCxnSpPr>
              <a:cxnSpLocks/>
            </p:cNvCxnSpPr>
            <p:nvPr/>
          </p:nvCxnSpPr>
          <p:spPr>
            <a:xfrm>
              <a:off x="2263456" y="2339666"/>
              <a:ext cx="1889978" cy="3292700"/>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8946A63-E467-7C43-A89A-B5983758AFE2}"/>
                </a:ext>
              </a:extLst>
            </p:cNvPr>
            <p:cNvCxnSpPr>
              <a:cxnSpLocks/>
              <a:stCxn id="3" idx="6"/>
            </p:cNvCxnSpPr>
            <p:nvPr/>
          </p:nvCxnSpPr>
          <p:spPr>
            <a:xfrm flipV="1">
              <a:off x="2253802" y="1493958"/>
              <a:ext cx="1835233" cy="1987632"/>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F0CB03E-1077-3449-84D6-33B18A0796EA}"/>
                </a:ext>
              </a:extLst>
            </p:cNvPr>
            <p:cNvCxnSpPr>
              <a:cxnSpLocks/>
            </p:cNvCxnSpPr>
            <p:nvPr/>
          </p:nvCxnSpPr>
          <p:spPr>
            <a:xfrm>
              <a:off x="2276332" y="3527207"/>
              <a:ext cx="1886757" cy="563978"/>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D3A26CD1-82BA-BE4B-8ACC-97747A8D6518}"/>
                </a:ext>
              </a:extLst>
            </p:cNvPr>
            <p:cNvCxnSpPr>
              <a:cxnSpLocks/>
              <a:endCxn id="8" idx="2"/>
            </p:cNvCxnSpPr>
            <p:nvPr/>
          </p:nvCxnSpPr>
          <p:spPr>
            <a:xfrm>
              <a:off x="2276332" y="3579258"/>
              <a:ext cx="1877103" cy="2087449"/>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394C5C0-ECE1-6548-BB9F-EFFB7CAB428E}"/>
                </a:ext>
              </a:extLst>
            </p:cNvPr>
            <p:cNvCxnSpPr>
              <a:cxnSpLocks/>
            </p:cNvCxnSpPr>
            <p:nvPr/>
          </p:nvCxnSpPr>
          <p:spPr>
            <a:xfrm flipV="1">
              <a:off x="2283842" y="1563449"/>
              <a:ext cx="1821301" cy="3115868"/>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DD5B766-6C36-C647-A3EC-1C8EB59A7B6D}"/>
                </a:ext>
              </a:extLst>
            </p:cNvPr>
            <p:cNvCxnSpPr>
              <a:cxnSpLocks/>
              <a:endCxn id="6" idx="2"/>
            </p:cNvCxnSpPr>
            <p:nvPr/>
          </p:nvCxnSpPr>
          <p:spPr>
            <a:xfrm flipV="1">
              <a:off x="2299949" y="2792571"/>
              <a:ext cx="1789088" cy="1884600"/>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EA18D53-AE97-DB4E-9C9F-5D6C343D4595}"/>
                </a:ext>
              </a:extLst>
            </p:cNvPr>
            <p:cNvCxnSpPr>
              <a:cxnSpLocks/>
            </p:cNvCxnSpPr>
            <p:nvPr/>
          </p:nvCxnSpPr>
          <p:spPr>
            <a:xfrm flipV="1">
              <a:off x="2303164" y="4041819"/>
              <a:ext cx="1832019" cy="687403"/>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A3BEF63-E235-714F-9FB8-099B8C4A0EDC}"/>
                </a:ext>
              </a:extLst>
            </p:cNvPr>
            <p:cNvCxnSpPr>
              <a:cxnSpLocks/>
              <a:stCxn id="4" idx="6"/>
              <a:endCxn id="8" idx="2"/>
            </p:cNvCxnSpPr>
            <p:nvPr/>
          </p:nvCxnSpPr>
          <p:spPr>
            <a:xfrm>
              <a:off x="2253803" y="4715814"/>
              <a:ext cx="1899632" cy="950893"/>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97D987FD-D98E-B544-86D3-2AB525B47816}"/>
              </a:ext>
            </a:extLst>
          </p:cNvPr>
          <p:cNvGrpSpPr/>
          <p:nvPr/>
        </p:nvGrpSpPr>
        <p:grpSpPr>
          <a:xfrm>
            <a:off x="4881259" y="1326525"/>
            <a:ext cx="1927362" cy="4369151"/>
            <a:chOff x="2256027" y="1429559"/>
            <a:chExt cx="1853392" cy="4015224"/>
          </a:xfrm>
        </p:grpSpPr>
        <p:cxnSp>
          <p:nvCxnSpPr>
            <p:cNvPr id="53" name="Straight Arrow Connector 52">
              <a:extLst>
                <a:ext uri="{FF2B5EF4-FFF2-40B4-BE49-F238E27FC236}">
                  <a16:creationId xmlns:a16="http://schemas.microsoft.com/office/drawing/2014/main" id="{4A947525-0D91-4046-8290-FBD85D42C8F2}"/>
                </a:ext>
              </a:extLst>
            </p:cNvPr>
            <p:cNvCxnSpPr>
              <a:cxnSpLocks/>
              <a:stCxn id="6" idx="6"/>
            </p:cNvCxnSpPr>
            <p:nvPr/>
          </p:nvCxnSpPr>
          <p:spPr>
            <a:xfrm flipV="1">
              <a:off x="2274438" y="1429559"/>
              <a:ext cx="1814597" cy="1347288"/>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6E4DD61E-084E-9546-9FFA-4BD03DBB2402}"/>
                </a:ext>
              </a:extLst>
            </p:cNvPr>
            <p:cNvCxnSpPr>
              <a:cxnSpLocks/>
              <a:stCxn id="7" idx="6"/>
              <a:endCxn id="10" idx="2"/>
            </p:cNvCxnSpPr>
            <p:nvPr/>
          </p:nvCxnSpPr>
          <p:spPr>
            <a:xfrm flipV="1">
              <a:off x="2299210" y="2745288"/>
              <a:ext cx="1787504" cy="1301915"/>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C411B21A-2FF4-A240-A90F-2D733F88A223}"/>
                </a:ext>
              </a:extLst>
            </p:cNvPr>
            <p:cNvCxnSpPr>
              <a:cxnSpLocks/>
            </p:cNvCxnSpPr>
            <p:nvPr/>
          </p:nvCxnSpPr>
          <p:spPr>
            <a:xfrm>
              <a:off x="2332093" y="1512076"/>
              <a:ext cx="1755009" cy="1183402"/>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92D38F9C-D581-574B-9198-133116C5DCF6}"/>
                </a:ext>
              </a:extLst>
            </p:cNvPr>
            <p:cNvCxnSpPr>
              <a:cxnSpLocks/>
              <a:endCxn id="11" idx="2"/>
            </p:cNvCxnSpPr>
            <p:nvPr/>
          </p:nvCxnSpPr>
          <p:spPr>
            <a:xfrm>
              <a:off x="2301553" y="2771910"/>
              <a:ext cx="1807864" cy="1310802"/>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29F8A5B6-51DA-8E49-A9BF-F1E0F43FE98F}"/>
                </a:ext>
              </a:extLst>
            </p:cNvPr>
            <p:cNvCxnSpPr>
              <a:cxnSpLocks/>
              <a:endCxn id="12" idx="2"/>
            </p:cNvCxnSpPr>
            <p:nvPr/>
          </p:nvCxnSpPr>
          <p:spPr>
            <a:xfrm>
              <a:off x="2256027" y="1435994"/>
              <a:ext cx="1853389" cy="3982167"/>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83398879-B051-404F-96B5-708927E05199}"/>
                </a:ext>
              </a:extLst>
            </p:cNvPr>
            <p:cNvCxnSpPr>
              <a:cxnSpLocks/>
              <a:endCxn id="9" idx="2"/>
            </p:cNvCxnSpPr>
            <p:nvPr/>
          </p:nvCxnSpPr>
          <p:spPr>
            <a:xfrm>
              <a:off x="2261423" y="1465003"/>
              <a:ext cx="1814968" cy="19786"/>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4E567CA4-2265-3048-A915-CC698A7B30AA}"/>
                </a:ext>
              </a:extLst>
            </p:cNvPr>
            <p:cNvCxnSpPr>
              <a:cxnSpLocks/>
              <a:endCxn id="12" idx="2"/>
            </p:cNvCxnSpPr>
            <p:nvPr/>
          </p:nvCxnSpPr>
          <p:spPr>
            <a:xfrm flipV="1">
              <a:off x="2367845" y="5418160"/>
              <a:ext cx="1741573" cy="26623"/>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C1735E0F-B800-A449-B57F-73DC4B881628}"/>
                </a:ext>
              </a:extLst>
            </p:cNvPr>
            <p:cNvCxnSpPr>
              <a:cxnSpLocks/>
              <a:endCxn id="12" idx="2"/>
            </p:cNvCxnSpPr>
            <p:nvPr/>
          </p:nvCxnSpPr>
          <p:spPr>
            <a:xfrm>
              <a:off x="2364180" y="4091184"/>
              <a:ext cx="1745237" cy="1326976"/>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E0766FA2-1579-2C45-8556-A6752E32CC0E}"/>
                </a:ext>
              </a:extLst>
            </p:cNvPr>
            <p:cNvCxnSpPr>
              <a:cxnSpLocks/>
              <a:stCxn id="8" idx="6"/>
            </p:cNvCxnSpPr>
            <p:nvPr/>
          </p:nvCxnSpPr>
          <p:spPr>
            <a:xfrm flipV="1">
              <a:off x="2336366" y="1563449"/>
              <a:ext cx="1768778" cy="3854712"/>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7E2C9171-216D-D14E-9884-0BDE1AD4254E}"/>
                </a:ext>
              </a:extLst>
            </p:cNvPr>
            <p:cNvCxnSpPr>
              <a:cxnSpLocks/>
              <a:stCxn id="8" idx="6"/>
            </p:cNvCxnSpPr>
            <p:nvPr/>
          </p:nvCxnSpPr>
          <p:spPr>
            <a:xfrm flipV="1">
              <a:off x="2336366" y="2792571"/>
              <a:ext cx="1752671" cy="2625590"/>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AC2ACC37-5068-AD4F-BC16-5122FDE3D12F}"/>
                </a:ext>
              </a:extLst>
            </p:cNvPr>
            <p:cNvCxnSpPr>
              <a:cxnSpLocks/>
              <a:endCxn id="11" idx="2"/>
            </p:cNvCxnSpPr>
            <p:nvPr/>
          </p:nvCxnSpPr>
          <p:spPr>
            <a:xfrm flipV="1">
              <a:off x="2327770" y="4082712"/>
              <a:ext cx="1781649" cy="1332711"/>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40F0F48D-9972-AC40-B580-667BA6E45614}"/>
                </a:ext>
              </a:extLst>
            </p:cNvPr>
            <p:cNvCxnSpPr>
              <a:cxnSpLocks/>
            </p:cNvCxnSpPr>
            <p:nvPr/>
          </p:nvCxnSpPr>
          <p:spPr>
            <a:xfrm>
              <a:off x="2311749" y="2740357"/>
              <a:ext cx="1732699" cy="2646245"/>
            </a:xfrm>
            <a:prstGeom prst="straightConnector1">
              <a:avLst/>
            </a:prstGeom>
            <a:ln w="3175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grpSp>
      <p:cxnSp>
        <p:nvCxnSpPr>
          <p:cNvPr id="89" name="Straight Arrow Connector 88">
            <a:extLst>
              <a:ext uri="{FF2B5EF4-FFF2-40B4-BE49-F238E27FC236}">
                <a16:creationId xmlns:a16="http://schemas.microsoft.com/office/drawing/2014/main" id="{87F4D4C7-B118-1E4D-AD22-7532E36B0AD7}"/>
              </a:ext>
            </a:extLst>
          </p:cNvPr>
          <p:cNvCxnSpPr>
            <a:stCxn id="6" idx="6"/>
            <a:endCxn id="10" idx="2"/>
          </p:cNvCxnSpPr>
          <p:nvPr/>
        </p:nvCxnSpPr>
        <p:spPr>
          <a:xfrm flipV="1">
            <a:off x="4900406" y="2758230"/>
            <a:ext cx="1884606" cy="34341"/>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CC8B7010-C85C-8047-BF4A-5DCC94869047}"/>
              </a:ext>
            </a:extLst>
          </p:cNvPr>
          <p:cNvCxnSpPr/>
          <p:nvPr/>
        </p:nvCxnSpPr>
        <p:spPr>
          <a:xfrm flipV="1">
            <a:off x="4945657" y="4147048"/>
            <a:ext cx="1884606" cy="34341"/>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1AA6EB54-721F-B446-A68A-6D3525129331}"/>
              </a:ext>
            </a:extLst>
          </p:cNvPr>
          <p:cNvCxnSpPr>
            <a:cxnSpLocks/>
          </p:cNvCxnSpPr>
          <p:nvPr/>
        </p:nvCxnSpPr>
        <p:spPr>
          <a:xfrm>
            <a:off x="4924013" y="1438095"/>
            <a:ext cx="1906250" cy="2687174"/>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757807E0-BB5C-5B4E-9A76-FC9C203B2FDC}"/>
              </a:ext>
            </a:extLst>
          </p:cNvPr>
          <p:cNvCxnSpPr>
            <a:cxnSpLocks/>
            <a:endCxn id="9" idx="2"/>
          </p:cNvCxnSpPr>
          <p:nvPr/>
        </p:nvCxnSpPr>
        <p:spPr>
          <a:xfrm flipV="1">
            <a:off x="4924013" y="1386623"/>
            <a:ext cx="1850264" cy="2730674"/>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05353028-9C8B-8D4B-9ECA-60F060E6FD77}"/>
              </a:ext>
            </a:extLst>
          </p:cNvPr>
          <p:cNvCxnSpPr>
            <a:cxnSpLocks/>
          </p:cNvCxnSpPr>
          <p:nvPr/>
        </p:nvCxnSpPr>
        <p:spPr>
          <a:xfrm>
            <a:off x="7619987" y="1528300"/>
            <a:ext cx="1775132" cy="1682834"/>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6670EBD7-C057-DB4B-9C82-BCF87CDEF161}"/>
              </a:ext>
            </a:extLst>
          </p:cNvPr>
          <p:cNvCxnSpPr>
            <a:cxnSpLocks/>
            <a:stCxn id="10" idx="6"/>
          </p:cNvCxnSpPr>
          <p:nvPr/>
        </p:nvCxnSpPr>
        <p:spPr>
          <a:xfrm>
            <a:off x="7596381" y="2758230"/>
            <a:ext cx="1784486" cy="517274"/>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CA179740-70C9-9B4D-89E5-D3E3A2A7B58B}"/>
              </a:ext>
            </a:extLst>
          </p:cNvPr>
          <p:cNvCxnSpPr>
            <a:cxnSpLocks/>
          </p:cNvCxnSpPr>
          <p:nvPr/>
        </p:nvCxnSpPr>
        <p:spPr>
          <a:xfrm flipV="1">
            <a:off x="7624445" y="3290581"/>
            <a:ext cx="1770674" cy="1006669"/>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F04E85A2-1715-824E-87C7-2CFE0ABAB6DD}"/>
              </a:ext>
            </a:extLst>
          </p:cNvPr>
          <p:cNvCxnSpPr>
            <a:cxnSpLocks/>
            <a:endCxn id="13" idx="2"/>
          </p:cNvCxnSpPr>
          <p:nvPr/>
        </p:nvCxnSpPr>
        <p:spPr>
          <a:xfrm flipV="1">
            <a:off x="7619987" y="3346361"/>
            <a:ext cx="1753679" cy="2317367"/>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235E2854-36AA-864D-B16F-F3E34F575D14}"/>
              </a:ext>
            </a:extLst>
          </p:cNvPr>
          <p:cNvSpPr txBox="1"/>
          <p:nvPr/>
        </p:nvSpPr>
        <p:spPr>
          <a:xfrm>
            <a:off x="759854" y="6181859"/>
            <a:ext cx="2047740" cy="369332"/>
          </a:xfrm>
          <a:prstGeom prst="rect">
            <a:avLst/>
          </a:prstGeom>
          <a:noFill/>
        </p:spPr>
        <p:txBody>
          <a:bodyPr wrap="square" rtlCol="0">
            <a:spAutoFit/>
          </a:bodyPr>
          <a:lstStyle/>
          <a:p>
            <a:r>
              <a:rPr lang="en-US" dirty="0"/>
              <a:t>         Input layer</a:t>
            </a:r>
          </a:p>
        </p:txBody>
      </p:sp>
      <p:sp>
        <p:nvSpPr>
          <p:cNvPr id="121" name="TextBox 120">
            <a:extLst>
              <a:ext uri="{FF2B5EF4-FFF2-40B4-BE49-F238E27FC236}">
                <a16:creationId xmlns:a16="http://schemas.microsoft.com/office/drawing/2014/main" id="{3BA8F640-B539-4D4D-B75F-6A0998A0EC2B}"/>
              </a:ext>
            </a:extLst>
          </p:cNvPr>
          <p:cNvSpPr txBox="1"/>
          <p:nvPr/>
        </p:nvSpPr>
        <p:spPr>
          <a:xfrm>
            <a:off x="3567448" y="6366525"/>
            <a:ext cx="2086377" cy="369332"/>
          </a:xfrm>
          <a:prstGeom prst="rect">
            <a:avLst/>
          </a:prstGeom>
          <a:noFill/>
        </p:spPr>
        <p:txBody>
          <a:bodyPr wrap="square" rtlCol="0">
            <a:spAutoFit/>
          </a:bodyPr>
          <a:lstStyle/>
          <a:p>
            <a:r>
              <a:rPr lang="en-US" dirty="0"/>
              <a:t>Hidden layer 1</a:t>
            </a:r>
          </a:p>
        </p:txBody>
      </p:sp>
      <p:sp>
        <p:nvSpPr>
          <p:cNvPr id="122" name="TextBox 121">
            <a:extLst>
              <a:ext uri="{FF2B5EF4-FFF2-40B4-BE49-F238E27FC236}">
                <a16:creationId xmlns:a16="http://schemas.microsoft.com/office/drawing/2014/main" id="{E23F0D16-BE0C-1D48-8B3C-95F595D230C7}"/>
              </a:ext>
            </a:extLst>
          </p:cNvPr>
          <p:cNvSpPr txBox="1"/>
          <p:nvPr/>
        </p:nvSpPr>
        <p:spPr>
          <a:xfrm>
            <a:off x="6310648" y="6181859"/>
            <a:ext cx="2177976" cy="369332"/>
          </a:xfrm>
          <a:prstGeom prst="rect">
            <a:avLst/>
          </a:prstGeom>
          <a:noFill/>
        </p:spPr>
        <p:txBody>
          <a:bodyPr wrap="square" rtlCol="0">
            <a:spAutoFit/>
          </a:bodyPr>
          <a:lstStyle/>
          <a:p>
            <a:r>
              <a:rPr lang="en-US" dirty="0"/>
              <a:t>Hidden layer 2</a:t>
            </a:r>
          </a:p>
        </p:txBody>
      </p:sp>
      <p:sp>
        <p:nvSpPr>
          <p:cNvPr id="123" name="TextBox 122">
            <a:extLst>
              <a:ext uri="{FF2B5EF4-FFF2-40B4-BE49-F238E27FC236}">
                <a16:creationId xmlns:a16="http://schemas.microsoft.com/office/drawing/2014/main" id="{0ECF97FD-406B-BF4B-993C-7D97E3B71476}"/>
              </a:ext>
            </a:extLst>
          </p:cNvPr>
          <p:cNvSpPr txBox="1"/>
          <p:nvPr/>
        </p:nvSpPr>
        <p:spPr>
          <a:xfrm>
            <a:off x="9105363" y="6085269"/>
            <a:ext cx="1931831" cy="369332"/>
          </a:xfrm>
          <a:prstGeom prst="rect">
            <a:avLst/>
          </a:prstGeom>
          <a:noFill/>
        </p:spPr>
        <p:txBody>
          <a:bodyPr wrap="square" rtlCol="0">
            <a:spAutoFit/>
          </a:bodyPr>
          <a:lstStyle/>
          <a:p>
            <a:r>
              <a:rPr lang="en-US" dirty="0"/>
              <a:t>    Output layer</a:t>
            </a:r>
          </a:p>
        </p:txBody>
      </p:sp>
    </p:spTree>
    <p:extLst>
      <p:ext uri="{BB962C8B-B14F-4D97-AF65-F5344CB8AC3E}">
        <p14:creationId xmlns:p14="http://schemas.microsoft.com/office/powerpoint/2010/main" val="1277419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9CBCB6F-6C11-4E47-BF39-EEEA559C6EAF}"/>
              </a:ext>
            </a:extLst>
          </p:cNvPr>
          <p:cNvSpPr/>
          <p:nvPr/>
        </p:nvSpPr>
        <p:spPr>
          <a:xfrm>
            <a:off x="1957587" y="1146220"/>
            <a:ext cx="811369" cy="785611"/>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pple Chancery" panose="03020702040506060504" pitchFamily="66" charset="-79"/>
                <a:cs typeface="Apple Chancery" panose="03020702040506060504" pitchFamily="66" charset="-79"/>
              </a:rPr>
              <a:t>x1</a:t>
            </a:r>
          </a:p>
        </p:txBody>
      </p:sp>
      <p:sp>
        <p:nvSpPr>
          <p:cNvPr id="3" name="Oval 2">
            <a:extLst>
              <a:ext uri="{FF2B5EF4-FFF2-40B4-BE49-F238E27FC236}">
                <a16:creationId xmlns:a16="http://schemas.microsoft.com/office/drawing/2014/main" id="{7A1450E1-8B94-0D49-800F-13DE04B07F37}"/>
              </a:ext>
            </a:extLst>
          </p:cNvPr>
          <p:cNvSpPr/>
          <p:nvPr/>
        </p:nvSpPr>
        <p:spPr>
          <a:xfrm>
            <a:off x="1957589" y="2200141"/>
            <a:ext cx="811369" cy="785611"/>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pple Chancery" panose="03020702040506060504" pitchFamily="66" charset="-79"/>
                <a:cs typeface="Apple Chancery" panose="03020702040506060504" pitchFamily="66" charset="-79"/>
              </a:rPr>
              <a:t>x2</a:t>
            </a:r>
          </a:p>
        </p:txBody>
      </p:sp>
      <p:sp>
        <p:nvSpPr>
          <p:cNvPr id="4" name="Oval 3">
            <a:extLst>
              <a:ext uri="{FF2B5EF4-FFF2-40B4-BE49-F238E27FC236}">
                <a16:creationId xmlns:a16="http://schemas.microsoft.com/office/drawing/2014/main" id="{F17FBCCD-8EC9-A64B-B043-73191993DFDC}"/>
              </a:ext>
            </a:extLst>
          </p:cNvPr>
          <p:cNvSpPr/>
          <p:nvPr/>
        </p:nvSpPr>
        <p:spPr>
          <a:xfrm>
            <a:off x="1957588" y="3254062"/>
            <a:ext cx="811369" cy="785611"/>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pple Chancery" panose="03020702040506060504" pitchFamily="66" charset="-79"/>
                <a:cs typeface="Apple Chancery" panose="03020702040506060504" pitchFamily="66" charset="-79"/>
              </a:rPr>
              <a:t>x3</a:t>
            </a:r>
          </a:p>
        </p:txBody>
      </p:sp>
      <p:sp>
        <p:nvSpPr>
          <p:cNvPr id="5" name="Oval 4">
            <a:extLst>
              <a:ext uri="{FF2B5EF4-FFF2-40B4-BE49-F238E27FC236}">
                <a16:creationId xmlns:a16="http://schemas.microsoft.com/office/drawing/2014/main" id="{48029CD7-0C88-1547-875D-9908423C2D73}"/>
              </a:ext>
            </a:extLst>
          </p:cNvPr>
          <p:cNvSpPr/>
          <p:nvPr/>
        </p:nvSpPr>
        <p:spPr>
          <a:xfrm>
            <a:off x="1957587" y="5110766"/>
            <a:ext cx="811369" cy="785611"/>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latin typeface="Apple Chancery" panose="03020702040506060504" pitchFamily="66" charset="-79"/>
                <a:cs typeface="Apple Chancery" panose="03020702040506060504" pitchFamily="66" charset="-79"/>
              </a:rPr>
              <a:t>xn</a:t>
            </a:r>
            <a:endParaRPr lang="en-US" sz="2400" dirty="0">
              <a:latin typeface="Apple Chancery" panose="03020702040506060504" pitchFamily="66" charset="-79"/>
              <a:cs typeface="Apple Chancery" panose="03020702040506060504" pitchFamily="66" charset="-79"/>
            </a:endParaRPr>
          </a:p>
        </p:txBody>
      </p:sp>
      <p:sp>
        <p:nvSpPr>
          <p:cNvPr id="6" name="Oval 5">
            <a:extLst>
              <a:ext uri="{FF2B5EF4-FFF2-40B4-BE49-F238E27FC236}">
                <a16:creationId xmlns:a16="http://schemas.microsoft.com/office/drawing/2014/main" id="{94080754-0D77-BE41-B5F1-29B3B3A1E327}"/>
              </a:ext>
            </a:extLst>
          </p:cNvPr>
          <p:cNvSpPr/>
          <p:nvPr/>
        </p:nvSpPr>
        <p:spPr>
          <a:xfrm>
            <a:off x="2279560" y="4307983"/>
            <a:ext cx="167425" cy="14810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15D0708-3B78-6A4B-8866-EFA7C90F876E}"/>
              </a:ext>
            </a:extLst>
          </p:cNvPr>
          <p:cNvSpPr/>
          <p:nvPr/>
        </p:nvSpPr>
        <p:spPr>
          <a:xfrm>
            <a:off x="2290291" y="4705084"/>
            <a:ext cx="167425" cy="14810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BA31C63-E525-AF4D-80E3-1A2F1D71BA18}"/>
              </a:ext>
            </a:extLst>
          </p:cNvPr>
          <p:cNvSpPr/>
          <p:nvPr/>
        </p:nvSpPr>
        <p:spPr>
          <a:xfrm>
            <a:off x="4778062" y="2985752"/>
            <a:ext cx="927279" cy="800637"/>
          </a:xfrm>
          <a:prstGeom prst="rect">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76AEF0F-532F-7142-A141-D0D80ACDC3B1}"/>
              </a:ext>
            </a:extLst>
          </p:cNvPr>
          <p:cNvSpPr/>
          <p:nvPr/>
        </p:nvSpPr>
        <p:spPr>
          <a:xfrm>
            <a:off x="5705341" y="2985752"/>
            <a:ext cx="927279" cy="800637"/>
          </a:xfrm>
          <a:prstGeom prst="rect">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pple Chancery" panose="03020702040506060504" pitchFamily="66" charset="-79"/>
                <a:cs typeface="Apple Chancery" panose="03020702040506060504" pitchFamily="66" charset="-79"/>
              </a:rPr>
              <a:t>f</a:t>
            </a:r>
          </a:p>
        </p:txBody>
      </p:sp>
      <p:sp>
        <p:nvSpPr>
          <p:cNvPr id="10" name="Oval 9">
            <a:extLst>
              <a:ext uri="{FF2B5EF4-FFF2-40B4-BE49-F238E27FC236}">
                <a16:creationId xmlns:a16="http://schemas.microsoft.com/office/drawing/2014/main" id="{9551107F-D5BC-344C-998F-B3F154B5089C}"/>
              </a:ext>
            </a:extLst>
          </p:cNvPr>
          <p:cNvSpPr/>
          <p:nvPr/>
        </p:nvSpPr>
        <p:spPr>
          <a:xfrm>
            <a:off x="9259911" y="2914919"/>
            <a:ext cx="914400" cy="942304"/>
          </a:xfrm>
          <a:prstGeom prst="ellipse">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Apple Chancery" panose="03020702040506060504" pitchFamily="66" charset="-79"/>
                <a:cs typeface="Apple Chancery" panose="03020702040506060504" pitchFamily="66" charset="-79"/>
              </a:rPr>
              <a:t>y1</a:t>
            </a:r>
          </a:p>
        </p:txBody>
      </p:sp>
      <p:cxnSp>
        <p:nvCxnSpPr>
          <p:cNvPr id="12" name="Straight Arrow Connector 11">
            <a:extLst>
              <a:ext uri="{FF2B5EF4-FFF2-40B4-BE49-F238E27FC236}">
                <a16:creationId xmlns:a16="http://schemas.microsoft.com/office/drawing/2014/main" id="{F7FA4819-40CD-B049-9B7B-22B4ECB099EB}"/>
              </a:ext>
            </a:extLst>
          </p:cNvPr>
          <p:cNvCxnSpPr>
            <a:stCxn id="2" idx="6"/>
            <a:endCxn id="8" idx="1"/>
          </p:cNvCxnSpPr>
          <p:nvPr/>
        </p:nvCxnSpPr>
        <p:spPr>
          <a:xfrm>
            <a:off x="2768956" y="1539026"/>
            <a:ext cx="2009106" cy="184704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4A323A5-1D47-0342-ADEF-456B7E4CF9CC}"/>
              </a:ext>
            </a:extLst>
          </p:cNvPr>
          <p:cNvCxnSpPr>
            <a:cxnSpLocks/>
            <a:endCxn id="8" idx="1"/>
          </p:cNvCxnSpPr>
          <p:nvPr/>
        </p:nvCxnSpPr>
        <p:spPr>
          <a:xfrm>
            <a:off x="2768958" y="2650900"/>
            <a:ext cx="2009104" cy="73517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57F36D5-F95C-DE4F-83A4-48A89EB1D00E}"/>
              </a:ext>
            </a:extLst>
          </p:cNvPr>
          <p:cNvCxnSpPr>
            <a:cxnSpLocks/>
            <a:endCxn id="8" idx="1"/>
          </p:cNvCxnSpPr>
          <p:nvPr/>
        </p:nvCxnSpPr>
        <p:spPr>
          <a:xfrm flipV="1">
            <a:off x="2768958" y="3386071"/>
            <a:ext cx="2009104" cy="31875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56FF4FB-9DDB-7B4E-B18D-CDCAF14808B7}"/>
              </a:ext>
            </a:extLst>
          </p:cNvPr>
          <p:cNvCxnSpPr>
            <a:cxnSpLocks/>
            <a:endCxn id="8" idx="1"/>
          </p:cNvCxnSpPr>
          <p:nvPr/>
        </p:nvCxnSpPr>
        <p:spPr>
          <a:xfrm flipV="1">
            <a:off x="2794716" y="3386071"/>
            <a:ext cx="1983346" cy="205847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379A98D-7748-6847-9988-F50EDEDEA6B0}"/>
              </a:ext>
            </a:extLst>
          </p:cNvPr>
          <p:cNvCxnSpPr>
            <a:cxnSpLocks/>
            <a:endCxn id="10" idx="2"/>
          </p:cNvCxnSpPr>
          <p:nvPr/>
        </p:nvCxnSpPr>
        <p:spPr>
          <a:xfrm flipV="1">
            <a:off x="6658378" y="3386071"/>
            <a:ext cx="2601533" cy="3166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9AB454F6-6683-294E-8F7F-5D79F6D2C1B2}"/>
              </a:ext>
            </a:extLst>
          </p:cNvPr>
          <p:cNvPicPr>
            <a:picLocks noChangeAspect="1"/>
          </p:cNvPicPr>
          <p:nvPr/>
        </p:nvPicPr>
        <p:blipFill>
          <a:blip r:embed="rId3">
            <a:alphaModFix amt="50000"/>
          </a:blip>
          <a:stretch>
            <a:fillRect/>
          </a:stretch>
        </p:blipFill>
        <p:spPr>
          <a:xfrm>
            <a:off x="4932607" y="3040889"/>
            <a:ext cx="656823" cy="728461"/>
          </a:xfrm>
          <a:prstGeom prst="rect">
            <a:avLst/>
          </a:prstGeom>
        </p:spPr>
      </p:pic>
      <p:sp>
        <p:nvSpPr>
          <p:cNvPr id="39" name="TextBox 38">
            <a:extLst>
              <a:ext uri="{FF2B5EF4-FFF2-40B4-BE49-F238E27FC236}">
                <a16:creationId xmlns:a16="http://schemas.microsoft.com/office/drawing/2014/main" id="{A5411B22-B9BD-FE43-85B2-DBAE1EC07C59}"/>
              </a:ext>
            </a:extLst>
          </p:cNvPr>
          <p:cNvSpPr txBox="1"/>
          <p:nvPr/>
        </p:nvSpPr>
        <p:spPr>
          <a:xfrm>
            <a:off x="7714445" y="2820473"/>
            <a:ext cx="515155" cy="584775"/>
          </a:xfrm>
          <a:prstGeom prst="rect">
            <a:avLst/>
          </a:prstGeom>
          <a:noFill/>
        </p:spPr>
        <p:txBody>
          <a:bodyPr wrap="square" rtlCol="0">
            <a:spAutoFit/>
          </a:bodyPr>
          <a:lstStyle/>
          <a:p>
            <a:r>
              <a:rPr lang="en-US" sz="3200" dirty="0">
                <a:latin typeface="Apple Chancery" panose="03020702040506060504" pitchFamily="66" charset="-79"/>
                <a:cs typeface="Apple Chancery" panose="03020702040506060504" pitchFamily="66" charset="-79"/>
              </a:rPr>
              <a:t>z</a:t>
            </a:r>
          </a:p>
        </p:txBody>
      </p:sp>
      <p:sp>
        <p:nvSpPr>
          <p:cNvPr id="41" name="TextBox 40">
            <a:extLst>
              <a:ext uri="{FF2B5EF4-FFF2-40B4-BE49-F238E27FC236}">
                <a16:creationId xmlns:a16="http://schemas.microsoft.com/office/drawing/2014/main" id="{A5689071-B21C-9942-ABF4-A11E8637100E}"/>
              </a:ext>
            </a:extLst>
          </p:cNvPr>
          <p:cNvSpPr txBox="1"/>
          <p:nvPr/>
        </p:nvSpPr>
        <p:spPr>
          <a:xfrm>
            <a:off x="3361385" y="1416676"/>
            <a:ext cx="721217" cy="738664"/>
          </a:xfrm>
          <a:prstGeom prst="rect">
            <a:avLst/>
          </a:prstGeom>
          <a:noFill/>
        </p:spPr>
        <p:txBody>
          <a:bodyPr wrap="square" rtlCol="0">
            <a:spAutoFit/>
          </a:bodyPr>
          <a:lstStyle/>
          <a:p>
            <a:endParaRPr lang="en-US" dirty="0">
              <a:latin typeface="Apple Chancery" panose="03020702040506060504" pitchFamily="66" charset="-79"/>
              <a:cs typeface="Apple Chancery" panose="03020702040506060504" pitchFamily="66" charset="-79"/>
            </a:endParaRPr>
          </a:p>
          <a:p>
            <a:r>
              <a:rPr lang="en-US" sz="2400" dirty="0">
                <a:latin typeface="Apple Chancery" panose="03020702040506060504" pitchFamily="66" charset="-79"/>
                <a:cs typeface="Apple Chancery" panose="03020702040506060504" pitchFamily="66" charset="-79"/>
              </a:rPr>
              <a:t>w1</a:t>
            </a:r>
          </a:p>
        </p:txBody>
      </p:sp>
      <p:sp>
        <p:nvSpPr>
          <p:cNvPr id="42" name="TextBox 41">
            <a:extLst>
              <a:ext uri="{FF2B5EF4-FFF2-40B4-BE49-F238E27FC236}">
                <a16:creationId xmlns:a16="http://schemas.microsoft.com/office/drawing/2014/main" id="{73600BC6-49ED-1B44-AD19-3431DAAD2A8C}"/>
              </a:ext>
            </a:extLst>
          </p:cNvPr>
          <p:cNvSpPr txBox="1"/>
          <p:nvPr/>
        </p:nvSpPr>
        <p:spPr>
          <a:xfrm>
            <a:off x="3181083" y="2400230"/>
            <a:ext cx="566670" cy="461665"/>
          </a:xfrm>
          <a:prstGeom prst="rect">
            <a:avLst/>
          </a:prstGeom>
          <a:noFill/>
        </p:spPr>
        <p:txBody>
          <a:bodyPr wrap="square" rtlCol="0">
            <a:spAutoFit/>
          </a:bodyPr>
          <a:lstStyle/>
          <a:p>
            <a:r>
              <a:rPr lang="en-US" sz="2400" dirty="0">
                <a:latin typeface="Apple Chancery" panose="03020702040506060504" pitchFamily="66" charset="-79"/>
                <a:cs typeface="Apple Chancery" panose="03020702040506060504" pitchFamily="66" charset="-79"/>
              </a:rPr>
              <a:t>w2</a:t>
            </a:r>
          </a:p>
        </p:txBody>
      </p:sp>
      <p:sp>
        <p:nvSpPr>
          <p:cNvPr id="43" name="TextBox 42">
            <a:extLst>
              <a:ext uri="{FF2B5EF4-FFF2-40B4-BE49-F238E27FC236}">
                <a16:creationId xmlns:a16="http://schemas.microsoft.com/office/drawing/2014/main" id="{2F9D404F-D3E5-4749-AF0C-48E1A542B47C}"/>
              </a:ext>
            </a:extLst>
          </p:cNvPr>
          <p:cNvSpPr txBox="1"/>
          <p:nvPr/>
        </p:nvSpPr>
        <p:spPr>
          <a:xfrm>
            <a:off x="3000776" y="3112860"/>
            <a:ext cx="579547" cy="461665"/>
          </a:xfrm>
          <a:prstGeom prst="rect">
            <a:avLst/>
          </a:prstGeom>
          <a:noFill/>
        </p:spPr>
        <p:txBody>
          <a:bodyPr wrap="square" rtlCol="0">
            <a:spAutoFit/>
          </a:bodyPr>
          <a:lstStyle/>
          <a:p>
            <a:r>
              <a:rPr lang="en-US" sz="2400" dirty="0">
                <a:latin typeface="Apple Chancery" panose="03020702040506060504" pitchFamily="66" charset="-79"/>
                <a:cs typeface="Apple Chancery" panose="03020702040506060504" pitchFamily="66" charset="-79"/>
              </a:rPr>
              <a:t>w3</a:t>
            </a:r>
          </a:p>
        </p:txBody>
      </p:sp>
      <p:sp>
        <p:nvSpPr>
          <p:cNvPr id="44" name="TextBox 43">
            <a:extLst>
              <a:ext uri="{FF2B5EF4-FFF2-40B4-BE49-F238E27FC236}">
                <a16:creationId xmlns:a16="http://schemas.microsoft.com/office/drawing/2014/main" id="{2A5987B0-41F7-294C-900D-145A26AC1D3C}"/>
              </a:ext>
            </a:extLst>
          </p:cNvPr>
          <p:cNvSpPr txBox="1"/>
          <p:nvPr/>
        </p:nvSpPr>
        <p:spPr>
          <a:xfrm>
            <a:off x="2897746" y="4382036"/>
            <a:ext cx="727657" cy="461665"/>
          </a:xfrm>
          <a:prstGeom prst="rect">
            <a:avLst/>
          </a:prstGeom>
          <a:noFill/>
        </p:spPr>
        <p:txBody>
          <a:bodyPr wrap="square" rtlCol="0">
            <a:spAutoFit/>
          </a:bodyPr>
          <a:lstStyle/>
          <a:p>
            <a:r>
              <a:rPr lang="en-US" sz="2400" dirty="0">
                <a:latin typeface="Apple Chancery" panose="03020702040506060504" pitchFamily="66" charset="-79"/>
                <a:cs typeface="Apple Chancery" panose="03020702040506060504" pitchFamily="66" charset="-79"/>
              </a:rPr>
              <a:t>w4</a:t>
            </a:r>
          </a:p>
        </p:txBody>
      </p:sp>
      <p:sp>
        <p:nvSpPr>
          <p:cNvPr id="45" name="TextBox 44">
            <a:extLst>
              <a:ext uri="{FF2B5EF4-FFF2-40B4-BE49-F238E27FC236}">
                <a16:creationId xmlns:a16="http://schemas.microsoft.com/office/drawing/2014/main" id="{AEE3EA6A-53BA-BA42-AD30-FCB45A0409D1}"/>
              </a:ext>
            </a:extLst>
          </p:cNvPr>
          <p:cNvSpPr txBox="1"/>
          <p:nvPr/>
        </p:nvSpPr>
        <p:spPr>
          <a:xfrm>
            <a:off x="1855304" y="6202017"/>
            <a:ext cx="2227298" cy="461665"/>
          </a:xfrm>
          <a:prstGeom prst="rect">
            <a:avLst/>
          </a:prstGeom>
          <a:noFill/>
        </p:spPr>
        <p:txBody>
          <a:bodyPr wrap="square" rtlCol="0">
            <a:spAutoFit/>
          </a:bodyPr>
          <a:lstStyle/>
          <a:p>
            <a:r>
              <a:rPr lang="en-US" sz="2400" dirty="0">
                <a:latin typeface="Apple Chancery" panose="03020702040506060504" pitchFamily="66" charset="-79"/>
                <a:cs typeface="Apple Chancery" panose="03020702040506060504" pitchFamily="66" charset="-79"/>
              </a:rPr>
              <a:t>Forward pass</a:t>
            </a:r>
          </a:p>
        </p:txBody>
      </p:sp>
    </p:spTree>
    <p:extLst>
      <p:ext uri="{BB962C8B-B14F-4D97-AF65-F5344CB8AC3E}">
        <p14:creationId xmlns:p14="http://schemas.microsoft.com/office/powerpoint/2010/main" val="234420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058E-942B-9C46-B70D-8629EC4FA192}"/>
              </a:ext>
            </a:extLst>
          </p:cNvPr>
          <p:cNvSpPr txBox="1"/>
          <p:nvPr/>
        </p:nvSpPr>
        <p:spPr>
          <a:xfrm>
            <a:off x="132521" y="251791"/>
            <a:ext cx="6162261" cy="584775"/>
          </a:xfrm>
          <a:prstGeom prst="rect">
            <a:avLst/>
          </a:prstGeom>
          <a:noFill/>
        </p:spPr>
        <p:txBody>
          <a:bodyPr wrap="square" rtlCol="0">
            <a:spAutoFit/>
          </a:bodyPr>
          <a:lstStyle/>
          <a:p>
            <a:r>
              <a:rPr lang="en-US" sz="3200" dirty="0">
                <a:solidFill>
                  <a:schemeClr val="accent2"/>
                </a:solidFill>
              </a:rPr>
              <a:t>Training :</a:t>
            </a:r>
          </a:p>
        </p:txBody>
      </p:sp>
      <p:sp>
        <p:nvSpPr>
          <p:cNvPr id="3" name="TextBox 2">
            <a:extLst>
              <a:ext uri="{FF2B5EF4-FFF2-40B4-BE49-F238E27FC236}">
                <a16:creationId xmlns:a16="http://schemas.microsoft.com/office/drawing/2014/main" id="{2E4F75CC-B80B-654D-B854-D703DE9A0B7D}"/>
              </a:ext>
            </a:extLst>
          </p:cNvPr>
          <p:cNvSpPr txBox="1"/>
          <p:nvPr/>
        </p:nvSpPr>
        <p:spPr>
          <a:xfrm>
            <a:off x="0" y="1046922"/>
            <a:ext cx="12099235" cy="4893647"/>
          </a:xfrm>
          <a:prstGeom prst="rect">
            <a:avLst/>
          </a:prstGeom>
          <a:noFill/>
        </p:spPr>
        <p:txBody>
          <a:bodyPr wrap="square" rtlCol="0">
            <a:spAutoFit/>
          </a:bodyPr>
          <a:lstStyle/>
          <a:p>
            <a:pPr marL="285750" indent="-285750" algn="just">
              <a:buFont typeface="Wingdings" pitchFamily="2" charset="2"/>
              <a:buChar char="v"/>
            </a:pPr>
            <a:r>
              <a:rPr lang="en-US" sz="2400" dirty="0">
                <a:latin typeface="Apple Braille Pinpoint 8 Dot" pitchFamily="2" charset="0"/>
              </a:rPr>
              <a:t>Primarily, randomly initialize the weights for all the nodes.</a:t>
            </a:r>
          </a:p>
          <a:p>
            <a:pPr marL="285750" indent="-285750" algn="just">
              <a:buFont typeface="Wingdings" pitchFamily="2" charset="2"/>
              <a:buChar char="v"/>
            </a:pPr>
            <a:endParaRPr lang="en-US" sz="2400" dirty="0">
              <a:latin typeface="Apple Braille Pinpoint 8 Dot" pitchFamily="2" charset="0"/>
            </a:endParaRPr>
          </a:p>
          <a:p>
            <a:pPr marL="285750" indent="-285750" algn="just">
              <a:buFont typeface="Wingdings" pitchFamily="2" charset="2"/>
              <a:buChar char="v"/>
            </a:pPr>
            <a:r>
              <a:rPr lang="en-US" sz="2400" dirty="0">
                <a:latin typeface="Apple Braille Pinpoint 8 Dot" pitchFamily="2" charset="0"/>
              </a:rPr>
              <a:t>For every training example, perform a forward pass using the current weights, and calculate the output of each node going from left to right. The final output is the value of the last node.</a:t>
            </a:r>
          </a:p>
          <a:p>
            <a:pPr marL="285750" indent="-285750" algn="just">
              <a:buFont typeface="Wingdings" pitchFamily="2" charset="2"/>
              <a:buChar char="v"/>
            </a:pPr>
            <a:endParaRPr lang="en-US" sz="2400" dirty="0">
              <a:latin typeface="Apple Braille Pinpoint 8 Dot" pitchFamily="2" charset="0"/>
            </a:endParaRPr>
          </a:p>
          <a:p>
            <a:pPr marL="285750" indent="-285750" algn="just">
              <a:buFont typeface="Wingdings" pitchFamily="2" charset="2"/>
              <a:buChar char="v"/>
            </a:pPr>
            <a:r>
              <a:rPr lang="en-US" sz="2400" dirty="0">
                <a:latin typeface="Apple Braille Pinpoint 8 Dot" pitchFamily="2" charset="0"/>
              </a:rPr>
              <a:t>Compare the final output with the actual target in the training data, and measure the error using a loss function.</a:t>
            </a:r>
          </a:p>
          <a:p>
            <a:pPr marL="285750" indent="-285750" algn="just">
              <a:buFont typeface="Wingdings" pitchFamily="2" charset="2"/>
              <a:buChar char="v"/>
            </a:pPr>
            <a:endParaRPr lang="en-US" sz="2400" dirty="0">
              <a:latin typeface="Apple Braille Pinpoint 8 Dot" pitchFamily="2" charset="0"/>
            </a:endParaRPr>
          </a:p>
          <a:p>
            <a:pPr marL="285750" indent="-285750" algn="just">
              <a:buFont typeface="Wingdings" pitchFamily="2" charset="2"/>
              <a:buChar char="v"/>
            </a:pPr>
            <a:r>
              <a:rPr lang="en-US" sz="2400" dirty="0">
                <a:latin typeface="Apple Braille Pinpoint 8 Dot" pitchFamily="2" charset="0"/>
              </a:rPr>
              <a:t>Perform a backward pass from right to left and propagate the error to every individual node using backpropagation. Calculate each weight’s  contribution to the error, and adjust the weights accordingly using gradient descent. Propagate the error gradients back starting from the last layer. </a:t>
            </a:r>
          </a:p>
        </p:txBody>
      </p:sp>
    </p:spTree>
    <p:extLst>
      <p:ext uri="{BB962C8B-B14F-4D97-AF65-F5344CB8AC3E}">
        <p14:creationId xmlns:p14="http://schemas.microsoft.com/office/powerpoint/2010/main" val="4281583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9FB1FB-2CE0-2B4D-A5D3-4405C233ADEE}"/>
              </a:ext>
            </a:extLst>
          </p:cNvPr>
          <p:cNvSpPr txBox="1"/>
          <p:nvPr/>
        </p:nvSpPr>
        <p:spPr>
          <a:xfrm>
            <a:off x="0" y="145774"/>
            <a:ext cx="8150087" cy="584775"/>
          </a:xfrm>
          <a:prstGeom prst="rect">
            <a:avLst/>
          </a:prstGeom>
          <a:noFill/>
        </p:spPr>
        <p:txBody>
          <a:bodyPr wrap="square" rtlCol="0">
            <a:spAutoFit/>
          </a:bodyPr>
          <a:lstStyle/>
          <a:p>
            <a:r>
              <a:rPr lang="en-US" sz="3200" dirty="0">
                <a:solidFill>
                  <a:schemeClr val="accent2"/>
                </a:solidFill>
              </a:rPr>
              <a:t>Why do  we need to go deep in the first place?</a:t>
            </a:r>
          </a:p>
        </p:txBody>
      </p:sp>
      <p:sp>
        <p:nvSpPr>
          <p:cNvPr id="3" name="TextBox 2">
            <a:extLst>
              <a:ext uri="{FF2B5EF4-FFF2-40B4-BE49-F238E27FC236}">
                <a16:creationId xmlns:a16="http://schemas.microsoft.com/office/drawing/2014/main" id="{C18C8E19-415B-D44F-AB84-419A4E58F72E}"/>
              </a:ext>
            </a:extLst>
          </p:cNvPr>
          <p:cNvSpPr txBox="1"/>
          <p:nvPr/>
        </p:nvSpPr>
        <p:spPr>
          <a:xfrm>
            <a:off x="0" y="1126435"/>
            <a:ext cx="11966713" cy="2677656"/>
          </a:xfrm>
          <a:prstGeom prst="rect">
            <a:avLst/>
          </a:prstGeom>
          <a:noFill/>
        </p:spPr>
        <p:txBody>
          <a:bodyPr wrap="square" rtlCol="0">
            <a:spAutoFit/>
          </a:bodyPr>
          <a:lstStyle/>
          <a:p>
            <a:pPr marL="342900" indent="-342900" algn="just">
              <a:buFont typeface="Wingdings" pitchFamily="2" charset="2"/>
              <a:buChar char="v"/>
            </a:pPr>
            <a:r>
              <a:rPr lang="en-US" sz="2400" dirty="0">
                <a:latin typeface="Apple Braille Pinpoint 8 Dot" pitchFamily="2" charset="0"/>
              </a:rPr>
              <a:t>Layer of ANN performs non-linear transformation of its input from one vector space to another.</a:t>
            </a:r>
          </a:p>
          <a:p>
            <a:pPr marL="285750" indent="-285750" algn="just">
              <a:buFont typeface="Wingdings" pitchFamily="2" charset="2"/>
              <a:buChar char="v"/>
            </a:pPr>
            <a:endParaRPr lang="en-US" sz="2400" dirty="0">
              <a:latin typeface="Apple Braille Pinpoint 8 Dot" pitchFamily="2" charset="0"/>
            </a:endParaRPr>
          </a:p>
          <a:p>
            <a:pPr marL="285750" indent="-285750" algn="just">
              <a:buFont typeface="Wingdings" pitchFamily="2" charset="2"/>
              <a:buChar char="v"/>
            </a:pPr>
            <a:r>
              <a:rPr lang="en-US" sz="2400" dirty="0">
                <a:latin typeface="Apple Braille Pinpoint 8 Dot" pitchFamily="2" charset="0"/>
              </a:rPr>
              <a:t>For example, in some classification problems the input data in its given form is not separable. And by performing non-linear transformations at each layer, we project the input to a new vector space, and draw a complex decision boundary to separate the classes.</a:t>
            </a:r>
          </a:p>
        </p:txBody>
      </p:sp>
      <p:sp>
        <p:nvSpPr>
          <p:cNvPr id="5" name="Oval 4">
            <a:extLst>
              <a:ext uri="{FF2B5EF4-FFF2-40B4-BE49-F238E27FC236}">
                <a16:creationId xmlns:a16="http://schemas.microsoft.com/office/drawing/2014/main" id="{F7B0EE86-F3D9-BE44-8E07-5CB71F372ECC}"/>
              </a:ext>
            </a:extLst>
          </p:cNvPr>
          <p:cNvSpPr/>
          <p:nvPr/>
        </p:nvSpPr>
        <p:spPr>
          <a:xfrm>
            <a:off x="7258875" y="4134679"/>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18E7D19-E9EC-474E-9AA2-B10BAA14C2C7}"/>
              </a:ext>
            </a:extLst>
          </p:cNvPr>
          <p:cNvSpPr/>
          <p:nvPr/>
        </p:nvSpPr>
        <p:spPr>
          <a:xfrm>
            <a:off x="8806067" y="4174435"/>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16E55659-3D1E-054D-B7A2-7D814819BCCD}"/>
              </a:ext>
            </a:extLst>
          </p:cNvPr>
          <p:cNvGrpSpPr/>
          <p:nvPr/>
        </p:nvGrpSpPr>
        <p:grpSpPr>
          <a:xfrm>
            <a:off x="5473147" y="3804092"/>
            <a:ext cx="4757531" cy="3053908"/>
            <a:chOff x="5473147" y="3804092"/>
            <a:chExt cx="4757531" cy="3053908"/>
          </a:xfrm>
        </p:grpSpPr>
        <p:sp>
          <p:nvSpPr>
            <p:cNvPr id="7" name="Parallelogram 6">
              <a:extLst>
                <a:ext uri="{FF2B5EF4-FFF2-40B4-BE49-F238E27FC236}">
                  <a16:creationId xmlns:a16="http://schemas.microsoft.com/office/drawing/2014/main" id="{AB4563C0-B788-6342-8B5E-746A44379478}"/>
                </a:ext>
              </a:extLst>
            </p:cNvPr>
            <p:cNvSpPr/>
            <p:nvPr/>
          </p:nvSpPr>
          <p:spPr>
            <a:xfrm>
              <a:off x="5473147" y="3804092"/>
              <a:ext cx="4757531" cy="3053908"/>
            </a:xfrm>
            <a:prstGeom prst="parallelogram">
              <a:avLst>
                <a:gd name="adj" fmla="val 35969"/>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2ACAAA53-8532-2E48-A8BA-DF259E344DFA}"/>
                </a:ext>
              </a:extLst>
            </p:cNvPr>
            <p:cNvGrpSpPr/>
            <p:nvPr/>
          </p:nvGrpSpPr>
          <p:grpSpPr>
            <a:xfrm>
              <a:off x="6380920" y="4154554"/>
              <a:ext cx="2895604" cy="2392022"/>
              <a:chOff x="6380920" y="4154554"/>
              <a:chExt cx="2895604" cy="2392022"/>
            </a:xfrm>
          </p:grpSpPr>
          <p:sp>
            <p:nvSpPr>
              <p:cNvPr id="8" name="Oval 7">
                <a:extLst>
                  <a:ext uri="{FF2B5EF4-FFF2-40B4-BE49-F238E27FC236}">
                    <a16:creationId xmlns:a16="http://schemas.microsoft.com/office/drawing/2014/main" id="{3942562C-B402-C742-981B-44F70D5ADCFF}"/>
                  </a:ext>
                </a:extLst>
              </p:cNvPr>
              <p:cNvSpPr/>
              <p:nvPr/>
            </p:nvSpPr>
            <p:spPr>
              <a:xfrm>
                <a:off x="9024733" y="4936436"/>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EA5E9E6-8DB1-8346-9382-C46FE5544D6C}"/>
                  </a:ext>
                </a:extLst>
              </p:cNvPr>
              <p:cNvSpPr/>
              <p:nvPr/>
            </p:nvSpPr>
            <p:spPr>
              <a:xfrm>
                <a:off x="6619459" y="4784035"/>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F4DC288-50BE-6C4E-967F-693F026D1B60}"/>
                  </a:ext>
                </a:extLst>
              </p:cNvPr>
              <p:cNvSpPr/>
              <p:nvPr/>
            </p:nvSpPr>
            <p:spPr>
              <a:xfrm>
                <a:off x="6380920" y="5671932"/>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CB5A9CF-47A2-CD47-AE58-1D2CAC73727B}"/>
                  </a:ext>
                </a:extLst>
              </p:cNvPr>
              <p:cNvSpPr/>
              <p:nvPr/>
            </p:nvSpPr>
            <p:spPr>
              <a:xfrm>
                <a:off x="8938593" y="5724937"/>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AE40594-CF9D-964A-A9E1-AECD162CD4B2}"/>
                  </a:ext>
                </a:extLst>
              </p:cNvPr>
              <p:cNvSpPr/>
              <p:nvPr/>
            </p:nvSpPr>
            <p:spPr>
              <a:xfrm>
                <a:off x="7547113" y="4850297"/>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6892595-E9A2-CE48-BB8F-92EE42B58421}"/>
                  </a:ext>
                </a:extLst>
              </p:cNvPr>
              <p:cNvSpPr/>
              <p:nvPr/>
            </p:nvSpPr>
            <p:spPr>
              <a:xfrm>
                <a:off x="8381998" y="4863548"/>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8086BB8-DD08-4E4C-8332-5ABE741E8F5C}"/>
                  </a:ext>
                </a:extLst>
              </p:cNvPr>
              <p:cNvSpPr/>
              <p:nvPr/>
            </p:nvSpPr>
            <p:spPr>
              <a:xfrm>
                <a:off x="7441099" y="5526153"/>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0DBEABB-7915-6B4E-93FE-9EC11347BD08}"/>
                  </a:ext>
                </a:extLst>
              </p:cNvPr>
              <p:cNvSpPr/>
              <p:nvPr/>
            </p:nvSpPr>
            <p:spPr>
              <a:xfrm>
                <a:off x="8222974" y="5764693"/>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350496B-45E0-ED49-8494-80E20509FA9E}"/>
                  </a:ext>
                </a:extLst>
              </p:cNvPr>
              <p:cNvSpPr/>
              <p:nvPr/>
            </p:nvSpPr>
            <p:spPr>
              <a:xfrm>
                <a:off x="6964015" y="6308037"/>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5ADAEB2-9CA3-D647-96DD-35BD3EBDB1FA}"/>
                  </a:ext>
                </a:extLst>
              </p:cNvPr>
              <p:cNvSpPr/>
              <p:nvPr/>
            </p:nvSpPr>
            <p:spPr>
              <a:xfrm>
                <a:off x="7421216" y="4154554"/>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C44AA8F-EA4E-8146-A0CB-4A5917BDA272}"/>
                  </a:ext>
                </a:extLst>
              </p:cNvPr>
              <p:cNvSpPr/>
              <p:nvPr/>
            </p:nvSpPr>
            <p:spPr>
              <a:xfrm>
                <a:off x="8335613" y="4154556"/>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4294711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Cube 1">
            <a:extLst>
              <a:ext uri="{FF2B5EF4-FFF2-40B4-BE49-F238E27FC236}">
                <a16:creationId xmlns:a16="http://schemas.microsoft.com/office/drawing/2014/main" id="{7364B0C9-4329-FA4A-82D3-B767F7452167}"/>
              </a:ext>
            </a:extLst>
          </p:cNvPr>
          <p:cNvSpPr/>
          <p:nvPr/>
        </p:nvSpPr>
        <p:spPr>
          <a:xfrm>
            <a:off x="7580612" y="1342141"/>
            <a:ext cx="4253948" cy="4280452"/>
          </a:xfrm>
          <a:prstGeom prst="cube">
            <a:avLst/>
          </a:prstGeom>
          <a:solidFill>
            <a:schemeClr val="bg1"/>
          </a:solidFill>
          <a:ln w="25400">
            <a:solidFill>
              <a:schemeClr val="tx1"/>
            </a:solidFill>
          </a:ln>
          <a:effectLst>
            <a:glow rad="127000">
              <a:schemeClr val="bg2"/>
            </a:glow>
            <a:outerShdw blurRad="50800" dist="50800" dir="5400000" algn="ctr" rotWithShape="0">
              <a:schemeClr val="bg2"/>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61051099-BBA5-A540-97A0-8BC006F0F7E9}"/>
              </a:ext>
            </a:extLst>
          </p:cNvPr>
          <p:cNvGrpSpPr/>
          <p:nvPr/>
        </p:nvGrpSpPr>
        <p:grpSpPr>
          <a:xfrm>
            <a:off x="53009" y="1842771"/>
            <a:ext cx="4757531" cy="3053908"/>
            <a:chOff x="5473147" y="3804092"/>
            <a:chExt cx="4757531" cy="3053908"/>
          </a:xfrm>
        </p:grpSpPr>
        <p:sp>
          <p:nvSpPr>
            <p:cNvPr id="4" name="Parallelogram 3">
              <a:extLst>
                <a:ext uri="{FF2B5EF4-FFF2-40B4-BE49-F238E27FC236}">
                  <a16:creationId xmlns:a16="http://schemas.microsoft.com/office/drawing/2014/main" id="{75AEEBEA-1E39-A54B-AFAB-94A3738AE77A}"/>
                </a:ext>
              </a:extLst>
            </p:cNvPr>
            <p:cNvSpPr/>
            <p:nvPr/>
          </p:nvSpPr>
          <p:spPr>
            <a:xfrm>
              <a:off x="5473147" y="3804092"/>
              <a:ext cx="4757531" cy="3053908"/>
            </a:xfrm>
            <a:prstGeom prst="parallelogram">
              <a:avLst>
                <a:gd name="adj" fmla="val 35969"/>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65112A54-7D2D-594C-B54F-DAD99A2EA448}"/>
                </a:ext>
              </a:extLst>
            </p:cNvPr>
            <p:cNvGrpSpPr/>
            <p:nvPr/>
          </p:nvGrpSpPr>
          <p:grpSpPr>
            <a:xfrm>
              <a:off x="6380920" y="4154554"/>
              <a:ext cx="2895604" cy="2392022"/>
              <a:chOff x="6380920" y="4154554"/>
              <a:chExt cx="2895604" cy="2392022"/>
            </a:xfrm>
          </p:grpSpPr>
          <p:sp>
            <p:nvSpPr>
              <p:cNvPr id="6" name="Oval 5">
                <a:extLst>
                  <a:ext uri="{FF2B5EF4-FFF2-40B4-BE49-F238E27FC236}">
                    <a16:creationId xmlns:a16="http://schemas.microsoft.com/office/drawing/2014/main" id="{E4CA2973-8DC5-174A-9028-81EAFB861640}"/>
                  </a:ext>
                </a:extLst>
              </p:cNvPr>
              <p:cNvSpPr/>
              <p:nvPr/>
            </p:nvSpPr>
            <p:spPr>
              <a:xfrm>
                <a:off x="9024733" y="4936436"/>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6C61AC6-D2D7-684A-84C8-8B660CBFC413}"/>
                  </a:ext>
                </a:extLst>
              </p:cNvPr>
              <p:cNvSpPr/>
              <p:nvPr/>
            </p:nvSpPr>
            <p:spPr>
              <a:xfrm>
                <a:off x="6619459" y="4784035"/>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DC97648-F4D8-6544-BC1A-CD1B0C474D9D}"/>
                  </a:ext>
                </a:extLst>
              </p:cNvPr>
              <p:cNvSpPr/>
              <p:nvPr/>
            </p:nvSpPr>
            <p:spPr>
              <a:xfrm>
                <a:off x="6380920" y="5671932"/>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83AC40D-4A21-0A40-9FB3-3B11612FBCA4}"/>
                  </a:ext>
                </a:extLst>
              </p:cNvPr>
              <p:cNvSpPr/>
              <p:nvPr/>
            </p:nvSpPr>
            <p:spPr>
              <a:xfrm>
                <a:off x="8938593" y="5724937"/>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ADE8741-AD89-3F41-A2E3-344590BA01BF}"/>
                  </a:ext>
                </a:extLst>
              </p:cNvPr>
              <p:cNvSpPr/>
              <p:nvPr/>
            </p:nvSpPr>
            <p:spPr>
              <a:xfrm>
                <a:off x="7547113" y="4850297"/>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3203E1B-11EF-F34D-9A4F-D8FB11987C5C}"/>
                  </a:ext>
                </a:extLst>
              </p:cNvPr>
              <p:cNvSpPr/>
              <p:nvPr/>
            </p:nvSpPr>
            <p:spPr>
              <a:xfrm>
                <a:off x="8381998" y="4863548"/>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37AEABF-87D3-6444-A836-EA4F7AD18C0C}"/>
                  </a:ext>
                </a:extLst>
              </p:cNvPr>
              <p:cNvSpPr/>
              <p:nvPr/>
            </p:nvSpPr>
            <p:spPr>
              <a:xfrm>
                <a:off x="7441099" y="5526153"/>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08F3AAB-B44C-0F42-AD0E-CEA68D8640F2}"/>
                  </a:ext>
                </a:extLst>
              </p:cNvPr>
              <p:cNvSpPr/>
              <p:nvPr/>
            </p:nvSpPr>
            <p:spPr>
              <a:xfrm>
                <a:off x="8222974" y="5764693"/>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FD2B526-D91A-D142-97E2-D4F422A2960E}"/>
                  </a:ext>
                </a:extLst>
              </p:cNvPr>
              <p:cNvSpPr/>
              <p:nvPr/>
            </p:nvSpPr>
            <p:spPr>
              <a:xfrm>
                <a:off x="6964015" y="6308037"/>
                <a:ext cx="251791" cy="238539"/>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59A16A3-FCEB-A746-A720-805A41EF50C3}"/>
                  </a:ext>
                </a:extLst>
              </p:cNvPr>
              <p:cNvSpPr/>
              <p:nvPr/>
            </p:nvSpPr>
            <p:spPr>
              <a:xfrm>
                <a:off x="7421216" y="4154554"/>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04D5D84-EA2C-B146-9893-83FCDA670FA6}"/>
                  </a:ext>
                </a:extLst>
              </p:cNvPr>
              <p:cNvSpPr/>
              <p:nvPr/>
            </p:nvSpPr>
            <p:spPr>
              <a:xfrm>
                <a:off x="8335613" y="4154556"/>
                <a:ext cx="251791" cy="238539"/>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2" name="Group 31">
            <a:extLst>
              <a:ext uri="{FF2B5EF4-FFF2-40B4-BE49-F238E27FC236}">
                <a16:creationId xmlns:a16="http://schemas.microsoft.com/office/drawing/2014/main" id="{F5C7C98A-9AB6-5C4D-8AFF-EAAB433DFC99}"/>
              </a:ext>
            </a:extLst>
          </p:cNvPr>
          <p:cNvGrpSpPr/>
          <p:nvPr/>
        </p:nvGrpSpPr>
        <p:grpSpPr>
          <a:xfrm>
            <a:off x="7443787" y="1315638"/>
            <a:ext cx="4652375" cy="4280452"/>
            <a:chOff x="7443787" y="1315638"/>
            <a:chExt cx="4652375" cy="4280452"/>
          </a:xfrm>
        </p:grpSpPr>
        <p:sp>
          <p:nvSpPr>
            <p:cNvPr id="19" name="Parallelogram 18">
              <a:extLst>
                <a:ext uri="{FF2B5EF4-FFF2-40B4-BE49-F238E27FC236}">
                  <a16:creationId xmlns:a16="http://schemas.microsoft.com/office/drawing/2014/main" id="{81690BF2-02CC-AC4B-83F8-7EB59A3A60A0}"/>
                </a:ext>
              </a:extLst>
            </p:cNvPr>
            <p:cNvSpPr/>
            <p:nvPr/>
          </p:nvSpPr>
          <p:spPr>
            <a:xfrm rot="21360000">
              <a:off x="7443787" y="2874640"/>
              <a:ext cx="4576414" cy="1373769"/>
            </a:xfrm>
            <a:prstGeom prst="parallelogram">
              <a:avLst>
                <a:gd name="adj" fmla="val 96208"/>
              </a:avLst>
            </a:prstGeom>
            <a:solidFill>
              <a:schemeClr val="accent6">
                <a:lumMod val="60000"/>
                <a:lumOff val="40000"/>
              </a:schemeClr>
            </a:solidFill>
            <a:scene3d>
              <a:camera prst="orthographicFront">
                <a:rot lat="3000000" lon="0" rev="6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7C70875E-D59C-7C47-AB72-429E8656F23A}"/>
                </a:ext>
              </a:extLst>
            </p:cNvPr>
            <p:cNvGrpSpPr/>
            <p:nvPr/>
          </p:nvGrpSpPr>
          <p:grpSpPr>
            <a:xfrm>
              <a:off x="7577168" y="1315638"/>
              <a:ext cx="4518994" cy="4280452"/>
              <a:chOff x="7673006" y="1222873"/>
              <a:chExt cx="4518994" cy="4280452"/>
            </a:xfrm>
          </p:grpSpPr>
          <p:cxnSp>
            <p:nvCxnSpPr>
              <p:cNvPr id="23" name="Straight Connector 22">
                <a:extLst>
                  <a:ext uri="{FF2B5EF4-FFF2-40B4-BE49-F238E27FC236}">
                    <a16:creationId xmlns:a16="http://schemas.microsoft.com/office/drawing/2014/main" id="{1F2C6DA7-EB7D-A047-80AB-804004FBAE79}"/>
                  </a:ext>
                </a:extLst>
              </p:cNvPr>
              <p:cNvCxnSpPr>
                <a:cxnSpLocks/>
              </p:cNvCxnSpPr>
              <p:nvPr/>
            </p:nvCxnSpPr>
            <p:spPr>
              <a:xfrm>
                <a:off x="8746435" y="1222873"/>
                <a:ext cx="0" cy="324311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C67DB10-8FCC-C94D-B5FC-BD0AFB8BC20F}"/>
                  </a:ext>
                </a:extLst>
              </p:cNvPr>
              <p:cNvCxnSpPr/>
              <p:nvPr/>
            </p:nvCxnSpPr>
            <p:spPr>
              <a:xfrm flipH="1">
                <a:off x="7673006" y="4439478"/>
                <a:ext cx="1073429" cy="1063847"/>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EAACB99-201A-AD46-9673-A3DF549C03BB}"/>
                  </a:ext>
                </a:extLst>
              </p:cNvPr>
              <p:cNvCxnSpPr/>
              <p:nvPr/>
            </p:nvCxnSpPr>
            <p:spPr>
              <a:xfrm>
                <a:off x="8746435" y="4439479"/>
                <a:ext cx="3445565"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207395A1-9AA7-9D45-AF5E-1382E64F38DC}"/>
                </a:ext>
              </a:extLst>
            </p:cNvPr>
            <p:cNvCxnSpPr/>
            <p:nvPr/>
          </p:nvCxnSpPr>
          <p:spPr>
            <a:xfrm>
              <a:off x="10774017" y="2822714"/>
              <a:ext cx="0" cy="94090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Oval 32">
            <a:extLst>
              <a:ext uri="{FF2B5EF4-FFF2-40B4-BE49-F238E27FC236}">
                <a16:creationId xmlns:a16="http://schemas.microsoft.com/office/drawing/2014/main" id="{3F8F6AC3-50BD-0E4F-9928-3884C82A7550}"/>
              </a:ext>
            </a:extLst>
          </p:cNvPr>
          <p:cNvSpPr/>
          <p:nvPr/>
        </p:nvSpPr>
        <p:spPr>
          <a:xfrm>
            <a:off x="8004313" y="2822714"/>
            <a:ext cx="198783" cy="19878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97BF84F4-EEDC-EC4D-8D46-0A9A80E28380}"/>
              </a:ext>
            </a:extLst>
          </p:cNvPr>
          <p:cNvSpPr/>
          <p:nvPr/>
        </p:nvSpPr>
        <p:spPr>
          <a:xfrm>
            <a:off x="8845827" y="2975114"/>
            <a:ext cx="198783" cy="19878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AA50664D-0E39-174C-97F8-39F37AC5AA5E}"/>
              </a:ext>
            </a:extLst>
          </p:cNvPr>
          <p:cNvSpPr/>
          <p:nvPr/>
        </p:nvSpPr>
        <p:spPr>
          <a:xfrm>
            <a:off x="8156713" y="3385932"/>
            <a:ext cx="198783" cy="19878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F3096BC0-4FBA-D74B-8ED4-4F498528442B}"/>
              </a:ext>
            </a:extLst>
          </p:cNvPr>
          <p:cNvSpPr/>
          <p:nvPr/>
        </p:nvSpPr>
        <p:spPr>
          <a:xfrm>
            <a:off x="9031357" y="2537798"/>
            <a:ext cx="198783" cy="19878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27303AC-674F-3446-86DF-0C7B5E46BC08}"/>
              </a:ext>
            </a:extLst>
          </p:cNvPr>
          <p:cNvSpPr/>
          <p:nvPr/>
        </p:nvSpPr>
        <p:spPr>
          <a:xfrm>
            <a:off x="9866244" y="2657064"/>
            <a:ext cx="198783" cy="19878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1337E587-E324-CC4D-B4A6-A8A91F2BB087}"/>
              </a:ext>
            </a:extLst>
          </p:cNvPr>
          <p:cNvSpPr/>
          <p:nvPr/>
        </p:nvSpPr>
        <p:spPr>
          <a:xfrm>
            <a:off x="8355496" y="4896679"/>
            <a:ext cx="178904" cy="192156"/>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4373CF9-F90E-B145-9E05-33318C5DF6D5}"/>
              </a:ext>
            </a:extLst>
          </p:cNvPr>
          <p:cNvSpPr/>
          <p:nvPr/>
        </p:nvSpPr>
        <p:spPr>
          <a:xfrm>
            <a:off x="8892209" y="4969567"/>
            <a:ext cx="178904" cy="192156"/>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4D1FDAB-7FD2-9849-9A6C-98FEA70F7250}"/>
              </a:ext>
            </a:extLst>
          </p:cNvPr>
          <p:cNvSpPr/>
          <p:nvPr/>
        </p:nvSpPr>
        <p:spPr>
          <a:xfrm>
            <a:off x="9515057" y="4638260"/>
            <a:ext cx="178904" cy="192156"/>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E576B2B8-898F-5940-852F-FBB976DBEB76}"/>
              </a:ext>
            </a:extLst>
          </p:cNvPr>
          <p:cNvSpPr/>
          <p:nvPr/>
        </p:nvSpPr>
        <p:spPr>
          <a:xfrm>
            <a:off x="10190922" y="5049079"/>
            <a:ext cx="178904" cy="192156"/>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8DE732A-8E38-EE43-B4DA-7FC3E07008C0}"/>
              </a:ext>
            </a:extLst>
          </p:cNvPr>
          <p:cNvSpPr/>
          <p:nvPr/>
        </p:nvSpPr>
        <p:spPr>
          <a:xfrm>
            <a:off x="10005392" y="4240698"/>
            <a:ext cx="178904" cy="192156"/>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36CC7C3D-AC0E-9D42-AD12-BD8C98B740A6}"/>
              </a:ext>
            </a:extLst>
          </p:cNvPr>
          <p:cNvSpPr/>
          <p:nvPr/>
        </p:nvSpPr>
        <p:spPr>
          <a:xfrm>
            <a:off x="8905458" y="4426226"/>
            <a:ext cx="178904" cy="192156"/>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Arrow Connector 46">
            <a:extLst>
              <a:ext uri="{FF2B5EF4-FFF2-40B4-BE49-F238E27FC236}">
                <a16:creationId xmlns:a16="http://schemas.microsoft.com/office/drawing/2014/main" id="{B03D074C-9AA2-1642-AF14-9F3BAABABBF2}"/>
              </a:ext>
            </a:extLst>
          </p:cNvPr>
          <p:cNvCxnSpPr>
            <a:endCxn id="38" idx="2"/>
          </p:cNvCxnSpPr>
          <p:nvPr/>
        </p:nvCxnSpPr>
        <p:spPr>
          <a:xfrm>
            <a:off x="3770246" y="3949150"/>
            <a:ext cx="4585250" cy="104360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9C4660FC-F989-1A40-B6D9-8B952216F628}"/>
              </a:ext>
            </a:extLst>
          </p:cNvPr>
          <p:cNvSpPr txBox="1"/>
          <p:nvPr/>
        </p:nvSpPr>
        <p:spPr>
          <a:xfrm>
            <a:off x="4810540" y="3710611"/>
            <a:ext cx="1974578" cy="461665"/>
          </a:xfrm>
          <a:prstGeom prst="rect">
            <a:avLst/>
          </a:prstGeom>
          <a:noFill/>
        </p:spPr>
        <p:txBody>
          <a:bodyPr wrap="square" rtlCol="0">
            <a:spAutoFit/>
          </a:bodyPr>
          <a:lstStyle/>
          <a:p>
            <a:r>
              <a:rPr lang="en-US" sz="2400" dirty="0">
                <a:latin typeface="Apple Chancery" panose="03020702040506060504" pitchFamily="66" charset="-79"/>
                <a:cs typeface="Apple Chancery" panose="03020702040506060504" pitchFamily="66" charset="-79"/>
              </a:rPr>
              <a:t>F(</a:t>
            </a:r>
            <a:r>
              <a:rPr lang="en-US" sz="2400" dirty="0" err="1">
                <a:latin typeface="Apple Chancery" panose="03020702040506060504" pitchFamily="66" charset="-79"/>
                <a:cs typeface="Apple Chancery" panose="03020702040506060504" pitchFamily="66" charset="-79"/>
              </a:rPr>
              <a:t>x.W</a:t>
            </a:r>
            <a:r>
              <a:rPr lang="en-US" sz="2400" dirty="0">
                <a:latin typeface="Apple Chancery" panose="03020702040506060504" pitchFamily="66" charset="-79"/>
                <a:cs typeface="Apple Chancery" panose="03020702040506060504" pitchFamily="66" charset="-79"/>
              </a:rPr>
              <a:t>)</a:t>
            </a:r>
          </a:p>
        </p:txBody>
      </p:sp>
      <p:sp>
        <p:nvSpPr>
          <p:cNvPr id="49" name="TextBox 48">
            <a:extLst>
              <a:ext uri="{FF2B5EF4-FFF2-40B4-BE49-F238E27FC236}">
                <a16:creationId xmlns:a16="http://schemas.microsoft.com/office/drawing/2014/main" id="{C7787FCC-D0F2-1041-A739-52C3F432432F}"/>
              </a:ext>
            </a:extLst>
          </p:cNvPr>
          <p:cNvSpPr txBox="1"/>
          <p:nvPr/>
        </p:nvSpPr>
        <p:spPr>
          <a:xfrm>
            <a:off x="4625009" y="4432854"/>
            <a:ext cx="1815548" cy="707886"/>
          </a:xfrm>
          <a:prstGeom prst="rect">
            <a:avLst/>
          </a:prstGeom>
          <a:noFill/>
        </p:spPr>
        <p:txBody>
          <a:bodyPr wrap="square" rtlCol="0">
            <a:spAutoFit/>
          </a:bodyPr>
          <a:lstStyle/>
          <a:p>
            <a:r>
              <a:rPr lang="en-US" sz="2000" dirty="0"/>
              <a:t>Non-linear transformation</a:t>
            </a:r>
          </a:p>
        </p:txBody>
      </p:sp>
      <p:sp>
        <p:nvSpPr>
          <p:cNvPr id="50" name="TextBox 49">
            <a:extLst>
              <a:ext uri="{FF2B5EF4-FFF2-40B4-BE49-F238E27FC236}">
                <a16:creationId xmlns:a16="http://schemas.microsoft.com/office/drawing/2014/main" id="{B8D0B341-75C6-5D4C-82C3-3BCBCAA57B66}"/>
              </a:ext>
            </a:extLst>
          </p:cNvPr>
          <p:cNvSpPr txBox="1"/>
          <p:nvPr/>
        </p:nvSpPr>
        <p:spPr>
          <a:xfrm>
            <a:off x="212035" y="5140740"/>
            <a:ext cx="3001616" cy="461665"/>
          </a:xfrm>
          <a:prstGeom prst="rect">
            <a:avLst/>
          </a:prstGeom>
          <a:noFill/>
        </p:spPr>
        <p:txBody>
          <a:bodyPr wrap="square" rtlCol="0">
            <a:spAutoFit/>
          </a:bodyPr>
          <a:lstStyle/>
          <a:p>
            <a:r>
              <a:rPr lang="en-US" sz="2400" dirty="0"/>
              <a:t>          Input space </a:t>
            </a:r>
          </a:p>
        </p:txBody>
      </p:sp>
      <p:sp>
        <p:nvSpPr>
          <p:cNvPr id="51" name="TextBox 50">
            <a:extLst>
              <a:ext uri="{FF2B5EF4-FFF2-40B4-BE49-F238E27FC236}">
                <a16:creationId xmlns:a16="http://schemas.microsoft.com/office/drawing/2014/main" id="{44E109EB-9664-4F40-8655-D0106D1EC056}"/>
              </a:ext>
            </a:extLst>
          </p:cNvPr>
          <p:cNvSpPr txBox="1"/>
          <p:nvPr/>
        </p:nvSpPr>
        <p:spPr>
          <a:xfrm>
            <a:off x="7772400" y="5963478"/>
            <a:ext cx="3266661" cy="461665"/>
          </a:xfrm>
          <a:prstGeom prst="rect">
            <a:avLst/>
          </a:prstGeom>
          <a:noFill/>
        </p:spPr>
        <p:txBody>
          <a:bodyPr wrap="square" rtlCol="0">
            <a:spAutoFit/>
          </a:bodyPr>
          <a:lstStyle/>
          <a:p>
            <a:r>
              <a:rPr lang="en-US" sz="2400" dirty="0"/>
              <a:t>Projected Space</a:t>
            </a:r>
          </a:p>
        </p:txBody>
      </p:sp>
    </p:spTree>
    <p:extLst>
      <p:ext uri="{BB962C8B-B14F-4D97-AF65-F5344CB8AC3E}">
        <p14:creationId xmlns:p14="http://schemas.microsoft.com/office/powerpoint/2010/main" val="3120969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48E688-64EC-CE48-B528-D6E53CC7D689}"/>
              </a:ext>
            </a:extLst>
          </p:cNvPr>
          <p:cNvSpPr txBox="1"/>
          <p:nvPr/>
        </p:nvSpPr>
        <p:spPr>
          <a:xfrm>
            <a:off x="0" y="0"/>
            <a:ext cx="5791200" cy="584775"/>
          </a:xfrm>
          <a:prstGeom prst="rect">
            <a:avLst/>
          </a:prstGeom>
          <a:noFill/>
        </p:spPr>
        <p:txBody>
          <a:bodyPr wrap="square" rtlCol="0">
            <a:spAutoFit/>
          </a:bodyPr>
          <a:lstStyle/>
          <a:p>
            <a:r>
              <a:rPr lang="en-US" sz="3200" dirty="0">
                <a:solidFill>
                  <a:schemeClr val="accent2"/>
                </a:solidFill>
              </a:rPr>
              <a:t>A few concrete examples :</a:t>
            </a:r>
          </a:p>
        </p:txBody>
      </p:sp>
      <p:sp>
        <p:nvSpPr>
          <p:cNvPr id="4" name="TextBox 3">
            <a:extLst>
              <a:ext uri="{FF2B5EF4-FFF2-40B4-BE49-F238E27FC236}">
                <a16:creationId xmlns:a16="http://schemas.microsoft.com/office/drawing/2014/main" id="{F2D36F26-2939-C24C-B7B5-060E60C60159}"/>
              </a:ext>
            </a:extLst>
          </p:cNvPr>
          <p:cNvSpPr txBox="1"/>
          <p:nvPr/>
        </p:nvSpPr>
        <p:spPr>
          <a:xfrm>
            <a:off x="0" y="967409"/>
            <a:ext cx="12192000" cy="6432530"/>
          </a:xfrm>
          <a:prstGeom prst="rect">
            <a:avLst/>
          </a:prstGeom>
          <a:noFill/>
        </p:spPr>
        <p:txBody>
          <a:bodyPr wrap="square" rtlCol="0">
            <a:spAutoFit/>
          </a:bodyPr>
          <a:lstStyle/>
          <a:p>
            <a:r>
              <a:rPr lang="en-US" sz="2800" dirty="0">
                <a:solidFill>
                  <a:schemeClr val="accent4">
                    <a:lumMod val="75000"/>
                  </a:schemeClr>
                </a:solidFill>
              </a:rPr>
              <a:t>Classification: </a:t>
            </a:r>
          </a:p>
          <a:p>
            <a:endParaRPr lang="en-US" sz="2400" dirty="0">
              <a:solidFill>
                <a:schemeClr val="accent4">
                  <a:lumMod val="75000"/>
                </a:schemeClr>
              </a:solidFill>
            </a:endParaRPr>
          </a:p>
          <a:p>
            <a:pPr marL="342900" indent="-342900">
              <a:buFont typeface="Wingdings" pitchFamily="2" charset="2"/>
              <a:buChar char="q"/>
            </a:pPr>
            <a:r>
              <a:rPr lang="en-US" sz="2800" dirty="0"/>
              <a:t>Detect faces, identify peoples in images, recognized facial expressions (angry, joyful)</a:t>
            </a:r>
          </a:p>
          <a:p>
            <a:pPr marL="342900" indent="-342900">
              <a:buFont typeface="Wingdings" pitchFamily="2" charset="2"/>
              <a:buChar char="q"/>
            </a:pPr>
            <a:endParaRPr lang="en-US" sz="2800" dirty="0"/>
          </a:p>
          <a:p>
            <a:pPr marL="342900" indent="-342900">
              <a:buFont typeface="Wingdings" pitchFamily="2" charset="2"/>
              <a:buChar char="q"/>
            </a:pPr>
            <a:r>
              <a:rPr lang="en-US" sz="2800" dirty="0"/>
              <a:t>Identify objects in images (stop signs, pedestrians, lane markers …)</a:t>
            </a:r>
          </a:p>
          <a:p>
            <a:pPr marL="342900" indent="-342900">
              <a:buFont typeface="Wingdings" pitchFamily="2" charset="2"/>
              <a:buChar char="q"/>
            </a:pPr>
            <a:endParaRPr lang="en-US" sz="2800" dirty="0"/>
          </a:p>
          <a:p>
            <a:pPr marL="342900" indent="-342900">
              <a:buFont typeface="Wingdings" pitchFamily="2" charset="2"/>
              <a:buChar char="q"/>
            </a:pPr>
            <a:r>
              <a:rPr lang="en-US" sz="2800" dirty="0" err="1"/>
              <a:t>Recognise</a:t>
            </a:r>
            <a:r>
              <a:rPr lang="en-US" sz="2800" dirty="0"/>
              <a:t> gestures in video</a:t>
            </a:r>
          </a:p>
          <a:p>
            <a:pPr marL="342900" indent="-342900">
              <a:buFont typeface="Wingdings" pitchFamily="2" charset="2"/>
              <a:buChar char="q"/>
            </a:pPr>
            <a:endParaRPr lang="en-US" sz="2800" dirty="0"/>
          </a:p>
          <a:p>
            <a:pPr marL="342900" indent="-342900">
              <a:buFont typeface="Wingdings" pitchFamily="2" charset="2"/>
              <a:buChar char="q"/>
            </a:pPr>
            <a:r>
              <a:rPr lang="en-US" sz="2800" dirty="0"/>
              <a:t>Detect voices, identify speakers, transcribe speech to text, recognize sentiment in voices</a:t>
            </a:r>
          </a:p>
          <a:p>
            <a:pPr marL="342900" indent="-342900">
              <a:buFont typeface="Wingdings" pitchFamily="2" charset="2"/>
              <a:buChar char="q"/>
            </a:pPr>
            <a:endParaRPr lang="en-US" sz="2800" dirty="0"/>
          </a:p>
          <a:p>
            <a:pPr marL="342900" indent="-342900">
              <a:buFont typeface="Wingdings" pitchFamily="2" charset="2"/>
              <a:buChar char="q"/>
            </a:pPr>
            <a:r>
              <a:rPr lang="en-US" sz="2800" dirty="0"/>
              <a:t>Classify text as spam (in emails), or fraudulent (in insurance claims), recognize sentiment in text </a:t>
            </a:r>
          </a:p>
          <a:p>
            <a:pPr marL="342900" indent="-342900">
              <a:buFont typeface="Wingdings" pitchFamily="2" charset="2"/>
              <a:buChar char="q"/>
            </a:pPr>
            <a:endParaRPr lang="en-US" sz="2400" dirty="0">
              <a:solidFill>
                <a:schemeClr val="accent4">
                  <a:lumMod val="75000"/>
                </a:schemeClr>
              </a:solidFill>
            </a:endParaRPr>
          </a:p>
        </p:txBody>
      </p:sp>
    </p:spTree>
    <p:extLst>
      <p:ext uri="{BB962C8B-B14F-4D97-AF65-F5344CB8AC3E}">
        <p14:creationId xmlns:p14="http://schemas.microsoft.com/office/powerpoint/2010/main" val="3634053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857A92-E37B-774C-A63A-F807FB2D64E1}"/>
              </a:ext>
            </a:extLst>
          </p:cNvPr>
          <p:cNvSpPr txBox="1"/>
          <p:nvPr/>
        </p:nvSpPr>
        <p:spPr>
          <a:xfrm>
            <a:off x="0" y="0"/>
            <a:ext cx="4439478" cy="584775"/>
          </a:xfrm>
          <a:prstGeom prst="rect">
            <a:avLst/>
          </a:prstGeom>
          <a:noFill/>
        </p:spPr>
        <p:txBody>
          <a:bodyPr wrap="square" rtlCol="0">
            <a:spAutoFit/>
          </a:bodyPr>
          <a:lstStyle/>
          <a:p>
            <a:r>
              <a:rPr lang="en-US" sz="3200" dirty="0">
                <a:solidFill>
                  <a:schemeClr val="accent2"/>
                </a:solidFill>
              </a:rPr>
              <a:t>Clustering :</a:t>
            </a:r>
          </a:p>
        </p:txBody>
      </p:sp>
      <p:sp>
        <p:nvSpPr>
          <p:cNvPr id="4" name="TextBox 3">
            <a:extLst>
              <a:ext uri="{FF2B5EF4-FFF2-40B4-BE49-F238E27FC236}">
                <a16:creationId xmlns:a16="http://schemas.microsoft.com/office/drawing/2014/main" id="{EDDFFBA0-8001-124A-9741-CE0E62AADC26}"/>
              </a:ext>
            </a:extLst>
          </p:cNvPr>
          <p:cNvSpPr txBox="1"/>
          <p:nvPr/>
        </p:nvSpPr>
        <p:spPr>
          <a:xfrm>
            <a:off x="0" y="887896"/>
            <a:ext cx="12192000" cy="2985433"/>
          </a:xfrm>
          <a:prstGeom prst="rect">
            <a:avLst/>
          </a:prstGeom>
          <a:noFill/>
        </p:spPr>
        <p:txBody>
          <a:bodyPr wrap="square" rtlCol="0">
            <a:spAutoFit/>
          </a:bodyPr>
          <a:lstStyle/>
          <a:p>
            <a:pPr marL="285750" indent="-285750">
              <a:buFont typeface="Wingdings" pitchFamily="2" charset="2"/>
              <a:buChar char="q"/>
            </a:pPr>
            <a:endParaRPr lang="en-US" sz="2400" dirty="0"/>
          </a:p>
          <a:p>
            <a:pPr marL="285750" indent="-285750">
              <a:buFont typeface="Wingdings" pitchFamily="2" charset="2"/>
              <a:buChar char="q"/>
            </a:pPr>
            <a:endParaRPr lang="en-US" sz="2400" dirty="0"/>
          </a:p>
          <a:p>
            <a:pPr marL="285750" indent="-285750">
              <a:buFont typeface="Wingdings" pitchFamily="2" charset="2"/>
              <a:buChar char="q"/>
            </a:pPr>
            <a:r>
              <a:rPr lang="en-US" sz="2800" dirty="0"/>
              <a:t>Search: Comparison documents, images or sounds to surface similar items</a:t>
            </a:r>
          </a:p>
          <a:p>
            <a:pPr marL="285750" indent="-285750">
              <a:buFont typeface="Wingdings" pitchFamily="2" charset="2"/>
              <a:buChar char="q"/>
            </a:pPr>
            <a:endParaRPr lang="en-US" sz="2800" dirty="0"/>
          </a:p>
          <a:p>
            <a:pPr marL="285750" indent="-285750">
              <a:buFont typeface="Wingdings" pitchFamily="2" charset="2"/>
              <a:buChar char="q"/>
            </a:pPr>
            <a:r>
              <a:rPr lang="en-US" sz="2800" dirty="0"/>
              <a:t>Anomaly detection: The flipside of detecting similarities is detecting anomalies, or unusual behavior. In many cases, unusual behavior correlates highly with things you want to detect and prevent, such as fraud.</a:t>
            </a:r>
          </a:p>
        </p:txBody>
      </p:sp>
    </p:spTree>
    <p:extLst>
      <p:ext uri="{BB962C8B-B14F-4D97-AF65-F5344CB8AC3E}">
        <p14:creationId xmlns:p14="http://schemas.microsoft.com/office/powerpoint/2010/main" val="1416395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6C4CD5-1214-554D-A29D-3020599EFB6F}"/>
              </a:ext>
            </a:extLst>
          </p:cNvPr>
          <p:cNvSpPr txBox="1"/>
          <p:nvPr/>
        </p:nvSpPr>
        <p:spPr>
          <a:xfrm>
            <a:off x="0" y="0"/>
            <a:ext cx="6930887" cy="584775"/>
          </a:xfrm>
          <a:prstGeom prst="rect">
            <a:avLst/>
          </a:prstGeom>
          <a:noFill/>
        </p:spPr>
        <p:txBody>
          <a:bodyPr wrap="square" rtlCol="0">
            <a:spAutoFit/>
          </a:bodyPr>
          <a:lstStyle/>
          <a:p>
            <a:r>
              <a:rPr lang="en-US" sz="3200" dirty="0">
                <a:solidFill>
                  <a:schemeClr val="accent2"/>
                </a:solidFill>
              </a:rPr>
              <a:t>Predictive analytics: Regressions</a:t>
            </a:r>
          </a:p>
        </p:txBody>
      </p:sp>
      <p:sp>
        <p:nvSpPr>
          <p:cNvPr id="4" name="TextBox 3">
            <a:extLst>
              <a:ext uri="{FF2B5EF4-FFF2-40B4-BE49-F238E27FC236}">
                <a16:creationId xmlns:a16="http://schemas.microsoft.com/office/drawing/2014/main" id="{A6223ECB-E899-0B43-B5BD-4C61DEC29F1A}"/>
              </a:ext>
            </a:extLst>
          </p:cNvPr>
          <p:cNvSpPr txBox="1"/>
          <p:nvPr/>
        </p:nvSpPr>
        <p:spPr>
          <a:xfrm>
            <a:off x="0" y="954157"/>
            <a:ext cx="12192000" cy="3970318"/>
          </a:xfrm>
          <a:prstGeom prst="rect">
            <a:avLst/>
          </a:prstGeom>
          <a:noFill/>
        </p:spPr>
        <p:txBody>
          <a:bodyPr wrap="square" rtlCol="0">
            <a:spAutoFit/>
          </a:bodyPr>
          <a:lstStyle/>
          <a:p>
            <a:pPr marL="285750" indent="-285750">
              <a:buFont typeface="Wingdings" pitchFamily="2" charset="2"/>
              <a:buChar char="q"/>
            </a:pPr>
            <a:endParaRPr lang="en-US" sz="2800" dirty="0"/>
          </a:p>
          <a:p>
            <a:pPr marL="285750" indent="-285750">
              <a:buFont typeface="Wingdings" pitchFamily="2" charset="2"/>
              <a:buChar char="q"/>
            </a:pPr>
            <a:r>
              <a:rPr lang="en-US" sz="2800" dirty="0"/>
              <a:t>Health breakdowns (strokes, heart attacks based on vital stats and data from wearables)</a:t>
            </a:r>
          </a:p>
          <a:p>
            <a:pPr marL="285750" indent="-285750">
              <a:buFont typeface="Wingdings" pitchFamily="2" charset="2"/>
              <a:buChar char="q"/>
            </a:pPr>
            <a:r>
              <a:rPr lang="en-US" sz="2800" dirty="0"/>
              <a:t>Customer churn (predicting the likelihood that a customer will leave, based on web activity and metadata)</a:t>
            </a:r>
          </a:p>
          <a:p>
            <a:pPr marL="285750" indent="-285750">
              <a:buFont typeface="Wingdings" pitchFamily="2" charset="2"/>
              <a:buChar char="q"/>
            </a:pPr>
            <a:endParaRPr lang="en-US" sz="2800" dirty="0"/>
          </a:p>
          <a:p>
            <a:pPr marL="285750" indent="-285750">
              <a:buFont typeface="Wingdings" pitchFamily="2" charset="2"/>
              <a:buChar char="q"/>
            </a:pPr>
            <a:endParaRPr lang="en-US" sz="2800" dirty="0"/>
          </a:p>
          <a:p>
            <a:r>
              <a:rPr lang="en-US" sz="2800" dirty="0">
                <a:solidFill>
                  <a:schemeClr val="accent4">
                    <a:lumMod val="75000"/>
                  </a:schemeClr>
                </a:solidFill>
              </a:rPr>
              <a:t>Deep learning is able to establish correlations between present events and future events.</a:t>
            </a:r>
          </a:p>
        </p:txBody>
      </p:sp>
    </p:spTree>
    <p:extLst>
      <p:ext uri="{BB962C8B-B14F-4D97-AF65-F5344CB8AC3E}">
        <p14:creationId xmlns:p14="http://schemas.microsoft.com/office/powerpoint/2010/main" val="3891422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618283-63AE-374A-96E8-3B3D7AD4E5DE}"/>
              </a:ext>
            </a:extLst>
          </p:cNvPr>
          <p:cNvSpPr txBox="1"/>
          <p:nvPr/>
        </p:nvSpPr>
        <p:spPr>
          <a:xfrm>
            <a:off x="0" y="0"/>
            <a:ext cx="10363200" cy="584775"/>
          </a:xfrm>
          <a:prstGeom prst="rect">
            <a:avLst/>
          </a:prstGeom>
          <a:noFill/>
        </p:spPr>
        <p:txBody>
          <a:bodyPr wrap="square" rtlCol="0">
            <a:spAutoFit/>
          </a:bodyPr>
          <a:lstStyle/>
          <a:p>
            <a:r>
              <a:rPr lang="en-US" sz="3200" dirty="0">
                <a:solidFill>
                  <a:schemeClr val="accent2">
                    <a:lumMod val="75000"/>
                  </a:schemeClr>
                </a:solidFill>
              </a:rPr>
              <a:t>Few examples of deep learning applications in biology:</a:t>
            </a:r>
          </a:p>
        </p:txBody>
      </p:sp>
      <p:sp>
        <p:nvSpPr>
          <p:cNvPr id="3" name="TextBox 2">
            <a:extLst>
              <a:ext uri="{FF2B5EF4-FFF2-40B4-BE49-F238E27FC236}">
                <a16:creationId xmlns:a16="http://schemas.microsoft.com/office/drawing/2014/main" id="{3205AD5E-67FF-AF43-9319-D88E57C23CE1}"/>
              </a:ext>
            </a:extLst>
          </p:cNvPr>
          <p:cNvSpPr txBox="1"/>
          <p:nvPr/>
        </p:nvSpPr>
        <p:spPr>
          <a:xfrm>
            <a:off x="0" y="980661"/>
            <a:ext cx="12192000" cy="4832092"/>
          </a:xfrm>
          <a:prstGeom prst="rect">
            <a:avLst/>
          </a:prstGeom>
          <a:noFill/>
        </p:spPr>
        <p:txBody>
          <a:bodyPr wrap="square" rtlCol="0">
            <a:spAutoFit/>
          </a:bodyPr>
          <a:lstStyle/>
          <a:p>
            <a:pPr marL="285750" indent="-285750" algn="just">
              <a:buFont typeface="Wingdings" pitchFamily="2" charset="2"/>
              <a:buChar char="v"/>
            </a:pPr>
            <a:endParaRPr lang="en-US" sz="2800" dirty="0"/>
          </a:p>
          <a:p>
            <a:pPr marL="285750" indent="-285750" algn="just">
              <a:buFont typeface="Wingdings" pitchFamily="2" charset="2"/>
              <a:buChar char="v"/>
            </a:pPr>
            <a:r>
              <a:rPr lang="en-US" sz="2800" dirty="0" err="1"/>
              <a:t>Mannino</a:t>
            </a:r>
            <a:r>
              <a:rPr lang="en-US" sz="2800" dirty="0"/>
              <a:t> and Coworkers (2018) developed a smartphone app for non-invasive detection of anemia using patient sourced photos of nails.</a:t>
            </a:r>
          </a:p>
          <a:p>
            <a:pPr marL="285750" indent="-285750">
              <a:buFont typeface="Wingdings" pitchFamily="2" charset="2"/>
              <a:buChar char="v"/>
            </a:pPr>
            <a:endParaRPr lang="en-US" sz="2800" dirty="0"/>
          </a:p>
          <a:p>
            <a:pPr marL="285750" indent="-285750">
              <a:buFont typeface="Wingdings" pitchFamily="2" charset="2"/>
              <a:buChar char="v"/>
            </a:pPr>
            <a:endParaRPr lang="en-US" sz="2800" dirty="0"/>
          </a:p>
          <a:p>
            <a:pPr marL="285750" indent="-285750">
              <a:buFont typeface="Wingdings" pitchFamily="2" charset="2"/>
              <a:buChar char="v"/>
            </a:pPr>
            <a:endParaRPr lang="en-US" sz="2800" dirty="0"/>
          </a:p>
          <a:p>
            <a:pPr marL="285750" indent="-285750">
              <a:buFont typeface="Wingdings" pitchFamily="2" charset="2"/>
              <a:buChar char="v"/>
            </a:pPr>
            <a:endParaRPr lang="en-US" sz="2800" dirty="0"/>
          </a:p>
          <a:p>
            <a:pPr marL="285750" indent="-285750">
              <a:buFont typeface="Wingdings" pitchFamily="2" charset="2"/>
              <a:buChar char="v"/>
            </a:pPr>
            <a:endParaRPr lang="en-US" sz="2800" dirty="0"/>
          </a:p>
          <a:p>
            <a:pPr marL="285750" indent="-285750">
              <a:buFont typeface="Wingdings" pitchFamily="2" charset="2"/>
              <a:buChar char="v"/>
            </a:pPr>
            <a:endParaRPr lang="en-US" sz="2800" dirty="0"/>
          </a:p>
          <a:p>
            <a:pPr marL="285750" indent="-285750">
              <a:buFont typeface="Wingdings" pitchFamily="2" charset="2"/>
              <a:buChar char="v"/>
            </a:pPr>
            <a:endParaRPr lang="en-US" sz="2800" dirty="0"/>
          </a:p>
          <a:p>
            <a:pPr marL="285750" indent="-285750">
              <a:buFont typeface="Wingdings" pitchFamily="2" charset="2"/>
              <a:buChar char="v"/>
            </a:pPr>
            <a:endParaRPr lang="en-US" sz="2800" dirty="0"/>
          </a:p>
        </p:txBody>
      </p:sp>
      <p:pic>
        <p:nvPicPr>
          <p:cNvPr id="5" name="Picture 4">
            <a:extLst>
              <a:ext uri="{FF2B5EF4-FFF2-40B4-BE49-F238E27FC236}">
                <a16:creationId xmlns:a16="http://schemas.microsoft.com/office/drawing/2014/main" id="{F815DD86-EAE7-384B-B830-541E15355965}"/>
              </a:ext>
            </a:extLst>
          </p:cNvPr>
          <p:cNvPicPr>
            <a:picLocks noChangeAspect="1"/>
          </p:cNvPicPr>
          <p:nvPr/>
        </p:nvPicPr>
        <p:blipFill>
          <a:blip r:embed="rId2"/>
          <a:stretch>
            <a:fillRect/>
          </a:stretch>
        </p:blipFill>
        <p:spPr>
          <a:xfrm>
            <a:off x="1612372" y="3031453"/>
            <a:ext cx="8051800" cy="2781300"/>
          </a:xfrm>
          <a:prstGeom prst="rect">
            <a:avLst/>
          </a:prstGeom>
        </p:spPr>
      </p:pic>
    </p:spTree>
    <p:extLst>
      <p:ext uri="{BB962C8B-B14F-4D97-AF65-F5344CB8AC3E}">
        <p14:creationId xmlns:p14="http://schemas.microsoft.com/office/powerpoint/2010/main" val="366512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5D2BDA-E424-004B-B57A-FD7A8B9B35EF}"/>
              </a:ext>
            </a:extLst>
          </p:cNvPr>
          <p:cNvSpPr txBox="1"/>
          <p:nvPr/>
        </p:nvSpPr>
        <p:spPr>
          <a:xfrm>
            <a:off x="0" y="739036"/>
            <a:ext cx="12075090" cy="1661993"/>
          </a:xfrm>
          <a:prstGeom prst="rect">
            <a:avLst/>
          </a:prstGeom>
          <a:noFill/>
        </p:spPr>
        <p:txBody>
          <a:bodyPr wrap="square" rtlCol="0">
            <a:spAutoFit/>
          </a:bodyPr>
          <a:lstStyle/>
          <a:p>
            <a:pPr marL="457200" indent="-457200" algn="just">
              <a:buFont typeface="Wingdings" pitchFamily="2" charset="2"/>
              <a:buChar char="v"/>
            </a:pPr>
            <a:r>
              <a:rPr lang="en-US" sz="2800" dirty="0" err="1"/>
              <a:t>Yaron</a:t>
            </a:r>
            <a:r>
              <a:rPr lang="en-US" sz="2800" dirty="0"/>
              <a:t> </a:t>
            </a:r>
            <a:r>
              <a:rPr lang="en-US" sz="2800" dirty="0" err="1"/>
              <a:t>Gurovih</a:t>
            </a:r>
            <a:r>
              <a:rPr lang="en-US" sz="2800" dirty="0"/>
              <a:t> and coworkers (2018) developed a facial image analysis framework </a:t>
            </a:r>
            <a:r>
              <a:rPr lang="en-US" sz="2800" dirty="0" err="1">
                <a:solidFill>
                  <a:srgbClr val="C00000"/>
                </a:solidFill>
              </a:rPr>
              <a:t>DeepGestalt</a:t>
            </a:r>
            <a:r>
              <a:rPr lang="en-US" sz="2800" dirty="0">
                <a:solidFill>
                  <a:srgbClr val="C00000"/>
                </a:solidFill>
              </a:rPr>
              <a:t>, </a:t>
            </a:r>
            <a:r>
              <a:rPr lang="en-US" sz="2800" dirty="0"/>
              <a:t>using computer vision and deep learning algorithms, that </a:t>
            </a:r>
            <a:r>
              <a:rPr lang="en-US" sz="2800" dirty="0" err="1"/>
              <a:t>qualnitifies</a:t>
            </a:r>
            <a:r>
              <a:rPr lang="en-US" sz="2800" dirty="0"/>
              <a:t> similarities to hundreds of syndromes.</a:t>
            </a:r>
          </a:p>
          <a:p>
            <a:endParaRPr lang="en-US" dirty="0"/>
          </a:p>
        </p:txBody>
      </p:sp>
      <p:pic>
        <p:nvPicPr>
          <p:cNvPr id="5" name="Picture 4">
            <a:extLst>
              <a:ext uri="{FF2B5EF4-FFF2-40B4-BE49-F238E27FC236}">
                <a16:creationId xmlns:a16="http://schemas.microsoft.com/office/drawing/2014/main" id="{8F2A5E72-DC9F-174D-B67E-64359A01E6C1}"/>
              </a:ext>
            </a:extLst>
          </p:cNvPr>
          <p:cNvPicPr>
            <a:picLocks noChangeAspect="1"/>
          </p:cNvPicPr>
          <p:nvPr/>
        </p:nvPicPr>
        <p:blipFill>
          <a:blip r:embed="rId2"/>
          <a:stretch>
            <a:fillRect/>
          </a:stretch>
        </p:blipFill>
        <p:spPr>
          <a:xfrm>
            <a:off x="289490" y="2401029"/>
            <a:ext cx="11785600" cy="4356100"/>
          </a:xfrm>
          <a:prstGeom prst="rect">
            <a:avLst/>
          </a:prstGeom>
        </p:spPr>
      </p:pic>
    </p:spTree>
    <p:extLst>
      <p:ext uri="{BB962C8B-B14F-4D97-AF65-F5344CB8AC3E}">
        <p14:creationId xmlns:p14="http://schemas.microsoft.com/office/powerpoint/2010/main" val="28737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0" name="Rounded Rectangle 49">
            <a:extLst>
              <a:ext uri="{FF2B5EF4-FFF2-40B4-BE49-F238E27FC236}">
                <a16:creationId xmlns:a16="http://schemas.microsoft.com/office/drawing/2014/main" id="{A7B14F88-4313-3244-964C-467257E519DF}"/>
              </a:ext>
            </a:extLst>
          </p:cNvPr>
          <p:cNvSpPr/>
          <p:nvPr/>
        </p:nvSpPr>
        <p:spPr>
          <a:xfrm rot="8824423">
            <a:off x="4201482" y="4373042"/>
            <a:ext cx="2856357" cy="1897637"/>
          </a:xfrm>
          <a:prstGeom prst="roundRect">
            <a:avLst/>
          </a:prstGeom>
          <a:solidFill>
            <a:srgbClr val="002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2">
            <a:extLst>
              <a:ext uri="{FF2B5EF4-FFF2-40B4-BE49-F238E27FC236}">
                <a16:creationId xmlns:a16="http://schemas.microsoft.com/office/drawing/2014/main" id="{154D2596-15AE-8748-B306-16C907478DCB}"/>
              </a:ext>
            </a:extLst>
          </p:cNvPr>
          <p:cNvSpPr/>
          <p:nvPr/>
        </p:nvSpPr>
        <p:spPr>
          <a:xfrm rot="13407502">
            <a:off x="7190345" y="4242917"/>
            <a:ext cx="2044416" cy="1575470"/>
          </a:xfrm>
          <a:prstGeom prst="roundRect">
            <a:avLst/>
          </a:prstGeom>
          <a:solidFill>
            <a:schemeClr val="accent6">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2E6F7A8-866D-FB4E-B07B-3FAC00E2101C}"/>
              </a:ext>
            </a:extLst>
          </p:cNvPr>
          <p:cNvSpPr/>
          <p:nvPr/>
        </p:nvSpPr>
        <p:spPr>
          <a:xfrm>
            <a:off x="933223" y="1326342"/>
            <a:ext cx="10504203"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CBCB87B6-0F9D-AB43-B759-720AE90B36AB}"/>
              </a:ext>
            </a:extLst>
          </p:cNvPr>
          <p:cNvGrpSpPr/>
          <p:nvPr/>
        </p:nvGrpSpPr>
        <p:grpSpPr>
          <a:xfrm>
            <a:off x="1194695" y="946865"/>
            <a:ext cx="1372886" cy="4942301"/>
            <a:chOff x="55104" y="508715"/>
            <a:chExt cx="1448617" cy="4942301"/>
          </a:xfrm>
        </p:grpSpPr>
        <p:sp>
          <p:nvSpPr>
            <p:cNvPr id="10" name="Freeform 9">
              <a:extLst>
                <a:ext uri="{FF2B5EF4-FFF2-40B4-BE49-F238E27FC236}">
                  <a16:creationId xmlns:a16="http://schemas.microsoft.com/office/drawing/2014/main" id="{3FC9BEBC-D07C-2D47-9F4E-BB7F37AA719F}"/>
                </a:ext>
              </a:extLst>
            </p:cNvPr>
            <p:cNvSpPr/>
            <p:nvPr/>
          </p:nvSpPr>
          <p:spPr>
            <a:xfrm>
              <a:off x="233027" y="508715"/>
              <a:ext cx="1005267" cy="1068948"/>
            </a:xfrm>
            <a:custGeom>
              <a:avLst/>
              <a:gdLst>
                <a:gd name="connsiteX0" fmla="*/ 468648 w 951606"/>
                <a:gd name="connsiteY0" fmla="*/ 0 h 953038"/>
                <a:gd name="connsiteX1" fmla="*/ 951606 w 951606"/>
                <a:gd name="connsiteY1" fmla="*/ 476519 h 953038"/>
                <a:gd name="connsiteX2" fmla="*/ 468648 w 951606"/>
                <a:gd name="connsiteY2" fmla="*/ 953038 h 953038"/>
                <a:gd name="connsiteX3" fmla="*/ 23643 w 951606"/>
                <a:gd name="connsiteY3" fmla="*/ 662002 h 953038"/>
                <a:gd name="connsiteX4" fmla="*/ 0 w 951606"/>
                <a:gd name="connsiteY4" fmla="*/ 586851 h 953038"/>
                <a:gd name="connsiteX5" fmla="*/ 255359 w 951606"/>
                <a:gd name="connsiteY5" fmla="*/ 586851 h 953038"/>
                <a:gd name="connsiteX6" fmla="*/ 295620 w 951606"/>
                <a:gd name="connsiteY6" fmla="*/ 644994 h 953038"/>
                <a:gd name="connsiteX7" fmla="*/ 468648 w 951606"/>
                <a:gd name="connsiteY7" fmla="*/ 714778 h 953038"/>
                <a:gd name="connsiteX8" fmla="*/ 713347 w 951606"/>
                <a:gd name="connsiteY8" fmla="*/ 476519 h 953038"/>
                <a:gd name="connsiteX9" fmla="*/ 468648 w 951606"/>
                <a:gd name="connsiteY9" fmla="*/ 238260 h 953038"/>
                <a:gd name="connsiteX10" fmla="*/ 295620 w 951606"/>
                <a:gd name="connsiteY10" fmla="*/ 308044 h 953038"/>
                <a:gd name="connsiteX11" fmla="*/ 277058 w 951606"/>
                <a:gd name="connsiteY11" fmla="*/ 334851 h 953038"/>
                <a:gd name="connsiteX12" fmla="*/ 9859 w 951606"/>
                <a:gd name="connsiteY12" fmla="*/ 334851 h 953038"/>
                <a:gd name="connsiteX13" fmla="*/ 23643 w 951606"/>
                <a:gd name="connsiteY13" fmla="*/ 291036 h 953038"/>
                <a:gd name="connsiteX14" fmla="*/ 468648 w 951606"/>
                <a:gd name="connsiteY14" fmla="*/ 0 h 95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606" h="953038">
                  <a:moveTo>
                    <a:pt x="468648" y="0"/>
                  </a:moveTo>
                  <a:cubicBezTo>
                    <a:pt x="735378" y="0"/>
                    <a:pt x="951606" y="213345"/>
                    <a:pt x="951606" y="476519"/>
                  </a:cubicBezTo>
                  <a:cubicBezTo>
                    <a:pt x="951606" y="739693"/>
                    <a:pt x="735378" y="953038"/>
                    <a:pt x="468648" y="953038"/>
                  </a:cubicBezTo>
                  <a:cubicBezTo>
                    <a:pt x="268601" y="953038"/>
                    <a:pt x="96960" y="833032"/>
                    <a:pt x="23643" y="662002"/>
                  </a:cubicBezTo>
                  <a:lnTo>
                    <a:pt x="0" y="586851"/>
                  </a:lnTo>
                  <a:lnTo>
                    <a:pt x="255359" y="586851"/>
                  </a:lnTo>
                  <a:lnTo>
                    <a:pt x="295620" y="644994"/>
                  </a:lnTo>
                  <a:cubicBezTo>
                    <a:pt x="339901" y="688110"/>
                    <a:pt x="401076" y="714778"/>
                    <a:pt x="468648" y="714778"/>
                  </a:cubicBezTo>
                  <a:cubicBezTo>
                    <a:pt x="603792" y="714778"/>
                    <a:pt x="713347" y="608106"/>
                    <a:pt x="713347" y="476519"/>
                  </a:cubicBezTo>
                  <a:cubicBezTo>
                    <a:pt x="713347" y="344932"/>
                    <a:pt x="603792" y="238260"/>
                    <a:pt x="468648" y="238260"/>
                  </a:cubicBezTo>
                  <a:cubicBezTo>
                    <a:pt x="401076" y="238260"/>
                    <a:pt x="339901" y="264928"/>
                    <a:pt x="295620" y="308044"/>
                  </a:cubicBezTo>
                  <a:lnTo>
                    <a:pt x="277058" y="334851"/>
                  </a:lnTo>
                  <a:lnTo>
                    <a:pt x="9859" y="334851"/>
                  </a:lnTo>
                  <a:lnTo>
                    <a:pt x="23643" y="291036"/>
                  </a:lnTo>
                  <a:cubicBezTo>
                    <a:pt x="96960" y="120007"/>
                    <a:pt x="268601" y="0"/>
                    <a:pt x="46864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Freeform 31">
              <a:extLst>
                <a:ext uri="{FF2B5EF4-FFF2-40B4-BE49-F238E27FC236}">
                  <a16:creationId xmlns:a16="http://schemas.microsoft.com/office/drawing/2014/main" id="{5E17FF26-B67A-034F-9297-EA8C0194DBB5}"/>
                </a:ext>
              </a:extLst>
            </p:cNvPr>
            <p:cNvSpPr/>
            <p:nvPr/>
          </p:nvSpPr>
          <p:spPr>
            <a:xfrm>
              <a:off x="651945" y="1700747"/>
              <a:ext cx="167428" cy="1807857"/>
            </a:xfrm>
            <a:custGeom>
              <a:avLst/>
              <a:gdLst>
                <a:gd name="connsiteX0" fmla="*/ 83713 w 167428"/>
                <a:gd name="connsiteY0" fmla="*/ 1627551 h 1807857"/>
                <a:gd name="connsiteX1" fmla="*/ 167426 w 167428"/>
                <a:gd name="connsiteY1" fmla="*/ 1717704 h 1807857"/>
                <a:gd name="connsiteX2" fmla="*/ 83713 w 167428"/>
                <a:gd name="connsiteY2" fmla="*/ 1807857 h 1807857"/>
                <a:gd name="connsiteX3" fmla="*/ 0 w 167428"/>
                <a:gd name="connsiteY3" fmla="*/ 1717704 h 1807857"/>
                <a:gd name="connsiteX4" fmla="*/ 83713 w 167428"/>
                <a:gd name="connsiteY4" fmla="*/ 1627551 h 1807857"/>
                <a:gd name="connsiteX5" fmla="*/ 83715 w 167428"/>
                <a:gd name="connsiteY5" fmla="*/ 984345 h 1807857"/>
                <a:gd name="connsiteX6" fmla="*/ 167428 w 167428"/>
                <a:gd name="connsiteY6" fmla="*/ 1076145 h 1807857"/>
                <a:gd name="connsiteX7" fmla="*/ 83715 w 167428"/>
                <a:gd name="connsiteY7" fmla="*/ 1167945 h 1807857"/>
                <a:gd name="connsiteX8" fmla="*/ 2 w 167428"/>
                <a:gd name="connsiteY8" fmla="*/ 1076145 h 1807857"/>
                <a:gd name="connsiteX9" fmla="*/ 83715 w 167428"/>
                <a:gd name="connsiteY9" fmla="*/ 984345 h 1807857"/>
                <a:gd name="connsiteX10" fmla="*/ 83715 w 167428"/>
                <a:gd name="connsiteY10" fmla="*/ 678548 h 1807857"/>
                <a:gd name="connsiteX11" fmla="*/ 167428 w 167428"/>
                <a:gd name="connsiteY11" fmla="*/ 770348 h 1807857"/>
                <a:gd name="connsiteX12" fmla="*/ 83715 w 167428"/>
                <a:gd name="connsiteY12" fmla="*/ 862148 h 1807857"/>
                <a:gd name="connsiteX13" fmla="*/ 2 w 167428"/>
                <a:gd name="connsiteY13" fmla="*/ 770348 h 1807857"/>
                <a:gd name="connsiteX14" fmla="*/ 83715 w 167428"/>
                <a:gd name="connsiteY14" fmla="*/ 678548 h 1807857"/>
                <a:gd name="connsiteX15" fmla="*/ 83713 w 167428"/>
                <a:gd name="connsiteY15" fmla="*/ 336522 h 1807857"/>
                <a:gd name="connsiteX16" fmla="*/ 167426 w 167428"/>
                <a:gd name="connsiteY16" fmla="*/ 428322 h 1807857"/>
                <a:gd name="connsiteX17" fmla="*/ 83713 w 167428"/>
                <a:gd name="connsiteY17" fmla="*/ 520122 h 1807857"/>
                <a:gd name="connsiteX18" fmla="*/ 0 w 167428"/>
                <a:gd name="connsiteY18" fmla="*/ 428322 h 1807857"/>
                <a:gd name="connsiteX19" fmla="*/ 83713 w 167428"/>
                <a:gd name="connsiteY19" fmla="*/ 336522 h 1807857"/>
                <a:gd name="connsiteX20" fmla="*/ 83715 w 167428"/>
                <a:gd name="connsiteY20" fmla="*/ 0 h 1807857"/>
                <a:gd name="connsiteX21" fmla="*/ 167428 w 167428"/>
                <a:gd name="connsiteY21" fmla="*/ 90153 h 1807857"/>
                <a:gd name="connsiteX22" fmla="*/ 83715 w 167428"/>
                <a:gd name="connsiteY22" fmla="*/ 180306 h 1807857"/>
                <a:gd name="connsiteX23" fmla="*/ 2 w 167428"/>
                <a:gd name="connsiteY23" fmla="*/ 90153 h 1807857"/>
                <a:gd name="connsiteX24" fmla="*/ 83715 w 167428"/>
                <a:gd name="connsiteY24" fmla="*/ 0 h 18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7428" h="1807857">
                  <a:moveTo>
                    <a:pt x="83713" y="1627551"/>
                  </a:moveTo>
                  <a:cubicBezTo>
                    <a:pt x="129946" y="1627551"/>
                    <a:pt x="167426" y="1667914"/>
                    <a:pt x="167426" y="1717704"/>
                  </a:cubicBezTo>
                  <a:cubicBezTo>
                    <a:pt x="167426" y="1767494"/>
                    <a:pt x="129946" y="1807857"/>
                    <a:pt x="83713" y="1807857"/>
                  </a:cubicBezTo>
                  <a:cubicBezTo>
                    <a:pt x="37480" y="1807857"/>
                    <a:pt x="0" y="1767494"/>
                    <a:pt x="0" y="1717704"/>
                  </a:cubicBezTo>
                  <a:cubicBezTo>
                    <a:pt x="0" y="1667914"/>
                    <a:pt x="37480" y="1627551"/>
                    <a:pt x="83713" y="1627551"/>
                  </a:cubicBezTo>
                  <a:close/>
                  <a:moveTo>
                    <a:pt x="83715" y="984345"/>
                  </a:moveTo>
                  <a:cubicBezTo>
                    <a:pt x="129948" y="984345"/>
                    <a:pt x="167428" y="1025445"/>
                    <a:pt x="167428" y="1076145"/>
                  </a:cubicBezTo>
                  <a:cubicBezTo>
                    <a:pt x="167428" y="1126845"/>
                    <a:pt x="129948" y="1167945"/>
                    <a:pt x="83715" y="1167945"/>
                  </a:cubicBezTo>
                  <a:cubicBezTo>
                    <a:pt x="37482" y="1167945"/>
                    <a:pt x="2" y="1126845"/>
                    <a:pt x="2" y="1076145"/>
                  </a:cubicBezTo>
                  <a:cubicBezTo>
                    <a:pt x="2" y="1025445"/>
                    <a:pt x="37482" y="984345"/>
                    <a:pt x="83715" y="984345"/>
                  </a:cubicBezTo>
                  <a:close/>
                  <a:moveTo>
                    <a:pt x="83715" y="678548"/>
                  </a:moveTo>
                  <a:cubicBezTo>
                    <a:pt x="129948" y="678548"/>
                    <a:pt x="167428" y="719648"/>
                    <a:pt x="167428" y="770348"/>
                  </a:cubicBezTo>
                  <a:cubicBezTo>
                    <a:pt x="167428" y="821048"/>
                    <a:pt x="129948" y="862148"/>
                    <a:pt x="83715" y="862148"/>
                  </a:cubicBezTo>
                  <a:cubicBezTo>
                    <a:pt x="37482" y="862148"/>
                    <a:pt x="2" y="821048"/>
                    <a:pt x="2" y="770348"/>
                  </a:cubicBezTo>
                  <a:cubicBezTo>
                    <a:pt x="2" y="719648"/>
                    <a:pt x="37482" y="678548"/>
                    <a:pt x="83715" y="678548"/>
                  </a:cubicBezTo>
                  <a:close/>
                  <a:moveTo>
                    <a:pt x="83713" y="336522"/>
                  </a:moveTo>
                  <a:cubicBezTo>
                    <a:pt x="129946" y="336522"/>
                    <a:pt x="167426" y="377622"/>
                    <a:pt x="167426" y="428322"/>
                  </a:cubicBezTo>
                  <a:cubicBezTo>
                    <a:pt x="167426" y="479022"/>
                    <a:pt x="129946" y="520122"/>
                    <a:pt x="83713" y="520122"/>
                  </a:cubicBezTo>
                  <a:cubicBezTo>
                    <a:pt x="37480" y="520122"/>
                    <a:pt x="0" y="479022"/>
                    <a:pt x="0" y="428322"/>
                  </a:cubicBezTo>
                  <a:cubicBezTo>
                    <a:pt x="0" y="377622"/>
                    <a:pt x="37480" y="336522"/>
                    <a:pt x="83713" y="336522"/>
                  </a:cubicBezTo>
                  <a:close/>
                  <a:moveTo>
                    <a:pt x="83715" y="0"/>
                  </a:moveTo>
                  <a:cubicBezTo>
                    <a:pt x="129948" y="0"/>
                    <a:pt x="167428" y="40363"/>
                    <a:pt x="167428" y="90153"/>
                  </a:cubicBezTo>
                  <a:cubicBezTo>
                    <a:pt x="167428" y="139943"/>
                    <a:pt x="129948" y="180306"/>
                    <a:pt x="83715" y="180306"/>
                  </a:cubicBezTo>
                  <a:cubicBezTo>
                    <a:pt x="37482" y="180306"/>
                    <a:pt x="2" y="139943"/>
                    <a:pt x="2" y="90153"/>
                  </a:cubicBezTo>
                  <a:cubicBezTo>
                    <a:pt x="2" y="40363"/>
                    <a:pt x="37482" y="0"/>
                    <a:pt x="8371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30" name="Oval 29">
              <a:extLst>
                <a:ext uri="{FF2B5EF4-FFF2-40B4-BE49-F238E27FC236}">
                  <a16:creationId xmlns:a16="http://schemas.microsoft.com/office/drawing/2014/main" id="{FB2E5677-36D1-2D4B-B36F-C6AAC09390FD}"/>
                </a:ext>
              </a:extLst>
            </p:cNvPr>
            <p:cNvSpPr/>
            <p:nvPr/>
          </p:nvSpPr>
          <p:spPr>
            <a:xfrm>
              <a:off x="661997" y="2990889"/>
              <a:ext cx="167425" cy="1803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B66DED5B-4664-2748-A994-FB86716299C8}"/>
                </a:ext>
              </a:extLst>
            </p:cNvPr>
            <p:cNvGrpSpPr/>
            <p:nvPr/>
          </p:nvGrpSpPr>
          <p:grpSpPr>
            <a:xfrm>
              <a:off x="55104" y="3766368"/>
              <a:ext cx="1448617" cy="1684648"/>
              <a:chOff x="55104" y="3766368"/>
              <a:chExt cx="1448617" cy="1684648"/>
            </a:xfrm>
          </p:grpSpPr>
          <p:sp>
            <p:nvSpPr>
              <p:cNvPr id="33" name="Rounded Rectangle 32">
                <a:extLst>
                  <a:ext uri="{FF2B5EF4-FFF2-40B4-BE49-F238E27FC236}">
                    <a16:creationId xmlns:a16="http://schemas.microsoft.com/office/drawing/2014/main" id="{52DBF69F-BD06-1841-9BC3-D387F6697794}"/>
                  </a:ext>
                </a:extLst>
              </p:cNvPr>
              <p:cNvSpPr/>
              <p:nvPr/>
            </p:nvSpPr>
            <p:spPr>
              <a:xfrm rot="7489169">
                <a:off x="-62911" y="3884383"/>
                <a:ext cx="1684648" cy="1448617"/>
              </a:xfrm>
              <a:prstGeom prst="roundRect">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56E1CA30-9545-7640-BD19-039703151EB8}"/>
                  </a:ext>
                </a:extLst>
              </p:cNvPr>
              <p:cNvSpPr/>
              <p:nvPr/>
            </p:nvSpPr>
            <p:spPr>
              <a:xfrm>
                <a:off x="651945" y="3792874"/>
                <a:ext cx="165600" cy="180304"/>
              </a:xfrm>
              <a:prstGeom prst="ellipse">
                <a:avLst/>
              </a:prstGeom>
              <a:solidFill>
                <a:schemeClr val="bg1"/>
              </a:solidFill>
              <a:ln>
                <a:noFill/>
              </a:ln>
              <a:effectLst>
                <a:innerShdw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5" name="Freeform 34">
            <a:extLst>
              <a:ext uri="{FF2B5EF4-FFF2-40B4-BE49-F238E27FC236}">
                <a16:creationId xmlns:a16="http://schemas.microsoft.com/office/drawing/2014/main" id="{5F29C3B6-E26C-384D-94C3-633C06CCDCE2}"/>
              </a:ext>
            </a:extLst>
          </p:cNvPr>
          <p:cNvSpPr/>
          <p:nvPr/>
        </p:nvSpPr>
        <p:spPr>
          <a:xfrm flipH="1">
            <a:off x="3214668" y="946865"/>
            <a:ext cx="952713" cy="1068948"/>
          </a:xfrm>
          <a:custGeom>
            <a:avLst/>
            <a:gdLst>
              <a:gd name="connsiteX0" fmla="*/ 468648 w 951606"/>
              <a:gd name="connsiteY0" fmla="*/ 0 h 953038"/>
              <a:gd name="connsiteX1" fmla="*/ 951606 w 951606"/>
              <a:gd name="connsiteY1" fmla="*/ 476519 h 953038"/>
              <a:gd name="connsiteX2" fmla="*/ 468648 w 951606"/>
              <a:gd name="connsiteY2" fmla="*/ 953038 h 953038"/>
              <a:gd name="connsiteX3" fmla="*/ 23643 w 951606"/>
              <a:gd name="connsiteY3" fmla="*/ 662002 h 953038"/>
              <a:gd name="connsiteX4" fmla="*/ 0 w 951606"/>
              <a:gd name="connsiteY4" fmla="*/ 586851 h 953038"/>
              <a:gd name="connsiteX5" fmla="*/ 255359 w 951606"/>
              <a:gd name="connsiteY5" fmla="*/ 586851 h 953038"/>
              <a:gd name="connsiteX6" fmla="*/ 295620 w 951606"/>
              <a:gd name="connsiteY6" fmla="*/ 644994 h 953038"/>
              <a:gd name="connsiteX7" fmla="*/ 468648 w 951606"/>
              <a:gd name="connsiteY7" fmla="*/ 714778 h 953038"/>
              <a:gd name="connsiteX8" fmla="*/ 713347 w 951606"/>
              <a:gd name="connsiteY8" fmla="*/ 476519 h 953038"/>
              <a:gd name="connsiteX9" fmla="*/ 468648 w 951606"/>
              <a:gd name="connsiteY9" fmla="*/ 238260 h 953038"/>
              <a:gd name="connsiteX10" fmla="*/ 295620 w 951606"/>
              <a:gd name="connsiteY10" fmla="*/ 308044 h 953038"/>
              <a:gd name="connsiteX11" fmla="*/ 277058 w 951606"/>
              <a:gd name="connsiteY11" fmla="*/ 334851 h 953038"/>
              <a:gd name="connsiteX12" fmla="*/ 9859 w 951606"/>
              <a:gd name="connsiteY12" fmla="*/ 334851 h 953038"/>
              <a:gd name="connsiteX13" fmla="*/ 23643 w 951606"/>
              <a:gd name="connsiteY13" fmla="*/ 291036 h 953038"/>
              <a:gd name="connsiteX14" fmla="*/ 468648 w 951606"/>
              <a:gd name="connsiteY14" fmla="*/ 0 h 95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606" h="953038">
                <a:moveTo>
                  <a:pt x="468648" y="0"/>
                </a:moveTo>
                <a:cubicBezTo>
                  <a:pt x="735378" y="0"/>
                  <a:pt x="951606" y="213345"/>
                  <a:pt x="951606" y="476519"/>
                </a:cubicBezTo>
                <a:cubicBezTo>
                  <a:pt x="951606" y="739693"/>
                  <a:pt x="735378" y="953038"/>
                  <a:pt x="468648" y="953038"/>
                </a:cubicBezTo>
                <a:cubicBezTo>
                  <a:pt x="268601" y="953038"/>
                  <a:pt x="96960" y="833032"/>
                  <a:pt x="23643" y="662002"/>
                </a:cubicBezTo>
                <a:lnTo>
                  <a:pt x="0" y="586851"/>
                </a:lnTo>
                <a:lnTo>
                  <a:pt x="255359" y="586851"/>
                </a:lnTo>
                <a:lnTo>
                  <a:pt x="295620" y="644994"/>
                </a:lnTo>
                <a:cubicBezTo>
                  <a:pt x="339901" y="688110"/>
                  <a:pt x="401076" y="714778"/>
                  <a:pt x="468648" y="714778"/>
                </a:cubicBezTo>
                <a:cubicBezTo>
                  <a:pt x="603792" y="714778"/>
                  <a:pt x="713347" y="608106"/>
                  <a:pt x="713347" y="476519"/>
                </a:cubicBezTo>
                <a:cubicBezTo>
                  <a:pt x="713347" y="344932"/>
                  <a:pt x="603792" y="238260"/>
                  <a:pt x="468648" y="238260"/>
                </a:cubicBezTo>
                <a:cubicBezTo>
                  <a:pt x="401076" y="238260"/>
                  <a:pt x="339901" y="264928"/>
                  <a:pt x="295620" y="308044"/>
                </a:cubicBezTo>
                <a:lnTo>
                  <a:pt x="277058" y="334851"/>
                </a:lnTo>
                <a:lnTo>
                  <a:pt x="9859" y="334851"/>
                </a:lnTo>
                <a:lnTo>
                  <a:pt x="23643" y="291036"/>
                </a:lnTo>
                <a:cubicBezTo>
                  <a:pt x="96960" y="120007"/>
                  <a:pt x="268601" y="0"/>
                  <a:pt x="468648"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Freeform 35">
            <a:extLst>
              <a:ext uri="{FF2B5EF4-FFF2-40B4-BE49-F238E27FC236}">
                <a16:creationId xmlns:a16="http://schemas.microsoft.com/office/drawing/2014/main" id="{F282BE1D-CA14-BE41-8F1D-2A3368304F6E}"/>
              </a:ext>
            </a:extLst>
          </p:cNvPr>
          <p:cNvSpPr/>
          <p:nvPr/>
        </p:nvSpPr>
        <p:spPr>
          <a:xfrm>
            <a:off x="3534217" y="2120850"/>
            <a:ext cx="158675" cy="1807857"/>
          </a:xfrm>
          <a:custGeom>
            <a:avLst/>
            <a:gdLst>
              <a:gd name="connsiteX0" fmla="*/ 83713 w 167428"/>
              <a:gd name="connsiteY0" fmla="*/ 1627551 h 1807857"/>
              <a:gd name="connsiteX1" fmla="*/ 167426 w 167428"/>
              <a:gd name="connsiteY1" fmla="*/ 1717704 h 1807857"/>
              <a:gd name="connsiteX2" fmla="*/ 83713 w 167428"/>
              <a:gd name="connsiteY2" fmla="*/ 1807857 h 1807857"/>
              <a:gd name="connsiteX3" fmla="*/ 0 w 167428"/>
              <a:gd name="connsiteY3" fmla="*/ 1717704 h 1807857"/>
              <a:gd name="connsiteX4" fmla="*/ 83713 w 167428"/>
              <a:gd name="connsiteY4" fmla="*/ 1627551 h 1807857"/>
              <a:gd name="connsiteX5" fmla="*/ 83715 w 167428"/>
              <a:gd name="connsiteY5" fmla="*/ 984345 h 1807857"/>
              <a:gd name="connsiteX6" fmla="*/ 167428 w 167428"/>
              <a:gd name="connsiteY6" fmla="*/ 1076145 h 1807857"/>
              <a:gd name="connsiteX7" fmla="*/ 83715 w 167428"/>
              <a:gd name="connsiteY7" fmla="*/ 1167945 h 1807857"/>
              <a:gd name="connsiteX8" fmla="*/ 2 w 167428"/>
              <a:gd name="connsiteY8" fmla="*/ 1076145 h 1807857"/>
              <a:gd name="connsiteX9" fmla="*/ 83715 w 167428"/>
              <a:gd name="connsiteY9" fmla="*/ 984345 h 1807857"/>
              <a:gd name="connsiteX10" fmla="*/ 83715 w 167428"/>
              <a:gd name="connsiteY10" fmla="*/ 678548 h 1807857"/>
              <a:gd name="connsiteX11" fmla="*/ 167428 w 167428"/>
              <a:gd name="connsiteY11" fmla="*/ 770348 h 1807857"/>
              <a:gd name="connsiteX12" fmla="*/ 83715 w 167428"/>
              <a:gd name="connsiteY12" fmla="*/ 862148 h 1807857"/>
              <a:gd name="connsiteX13" fmla="*/ 2 w 167428"/>
              <a:gd name="connsiteY13" fmla="*/ 770348 h 1807857"/>
              <a:gd name="connsiteX14" fmla="*/ 83715 w 167428"/>
              <a:gd name="connsiteY14" fmla="*/ 678548 h 1807857"/>
              <a:gd name="connsiteX15" fmla="*/ 83713 w 167428"/>
              <a:gd name="connsiteY15" fmla="*/ 336522 h 1807857"/>
              <a:gd name="connsiteX16" fmla="*/ 167426 w 167428"/>
              <a:gd name="connsiteY16" fmla="*/ 428322 h 1807857"/>
              <a:gd name="connsiteX17" fmla="*/ 83713 w 167428"/>
              <a:gd name="connsiteY17" fmla="*/ 520122 h 1807857"/>
              <a:gd name="connsiteX18" fmla="*/ 0 w 167428"/>
              <a:gd name="connsiteY18" fmla="*/ 428322 h 1807857"/>
              <a:gd name="connsiteX19" fmla="*/ 83713 w 167428"/>
              <a:gd name="connsiteY19" fmla="*/ 336522 h 1807857"/>
              <a:gd name="connsiteX20" fmla="*/ 83715 w 167428"/>
              <a:gd name="connsiteY20" fmla="*/ 0 h 1807857"/>
              <a:gd name="connsiteX21" fmla="*/ 167428 w 167428"/>
              <a:gd name="connsiteY21" fmla="*/ 90153 h 1807857"/>
              <a:gd name="connsiteX22" fmla="*/ 83715 w 167428"/>
              <a:gd name="connsiteY22" fmla="*/ 180306 h 1807857"/>
              <a:gd name="connsiteX23" fmla="*/ 2 w 167428"/>
              <a:gd name="connsiteY23" fmla="*/ 90153 h 1807857"/>
              <a:gd name="connsiteX24" fmla="*/ 83715 w 167428"/>
              <a:gd name="connsiteY24" fmla="*/ 0 h 18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7428" h="1807857">
                <a:moveTo>
                  <a:pt x="83713" y="1627551"/>
                </a:moveTo>
                <a:cubicBezTo>
                  <a:pt x="129946" y="1627551"/>
                  <a:pt x="167426" y="1667914"/>
                  <a:pt x="167426" y="1717704"/>
                </a:cubicBezTo>
                <a:cubicBezTo>
                  <a:pt x="167426" y="1767494"/>
                  <a:pt x="129946" y="1807857"/>
                  <a:pt x="83713" y="1807857"/>
                </a:cubicBezTo>
                <a:cubicBezTo>
                  <a:pt x="37480" y="1807857"/>
                  <a:pt x="0" y="1767494"/>
                  <a:pt x="0" y="1717704"/>
                </a:cubicBezTo>
                <a:cubicBezTo>
                  <a:pt x="0" y="1667914"/>
                  <a:pt x="37480" y="1627551"/>
                  <a:pt x="83713" y="1627551"/>
                </a:cubicBezTo>
                <a:close/>
                <a:moveTo>
                  <a:pt x="83715" y="984345"/>
                </a:moveTo>
                <a:cubicBezTo>
                  <a:pt x="129948" y="984345"/>
                  <a:pt x="167428" y="1025445"/>
                  <a:pt x="167428" y="1076145"/>
                </a:cubicBezTo>
                <a:cubicBezTo>
                  <a:pt x="167428" y="1126845"/>
                  <a:pt x="129948" y="1167945"/>
                  <a:pt x="83715" y="1167945"/>
                </a:cubicBezTo>
                <a:cubicBezTo>
                  <a:pt x="37482" y="1167945"/>
                  <a:pt x="2" y="1126845"/>
                  <a:pt x="2" y="1076145"/>
                </a:cubicBezTo>
                <a:cubicBezTo>
                  <a:pt x="2" y="1025445"/>
                  <a:pt x="37482" y="984345"/>
                  <a:pt x="83715" y="984345"/>
                </a:cubicBezTo>
                <a:close/>
                <a:moveTo>
                  <a:pt x="83715" y="678548"/>
                </a:moveTo>
                <a:cubicBezTo>
                  <a:pt x="129948" y="678548"/>
                  <a:pt x="167428" y="719648"/>
                  <a:pt x="167428" y="770348"/>
                </a:cubicBezTo>
                <a:cubicBezTo>
                  <a:pt x="167428" y="821048"/>
                  <a:pt x="129948" y="862148"/>
                  <a:pt x="83715" y="862148"/>
                </a:cubicBezTo>
                <a:cubicBezTo>
                  <a:pt x="37482" y="862148"/>
                  <a:pt x="2" y="821048"/>
                  <a:pt x="2" y="770348"/>
                </a:cubicBezTo>
                <a:cubicBezTo>
                  <a:pt x="2" y="719648"/>
                  <a:pt x="37482" y="678548"/>
                  <a:pt x="83715" y="678548"/>
                </a:cubicBezTo>
                <a:close/>
                <a:moveTo>
                  <a:pt x="83713" y="336522"/>
                </a:moveTo>
                <a:cubicBezTo>
                  <a:pt x="129946" y="336522"/>
                  <a:pt x="167426" y="377622"/>
                  <a:pt x="167426" y="428322"/>
                </a:cubicBezTo>
                <a:cubicBezTo>
                  <a:pt x="167426" y="479022"/>
                  <a:pt x="129946" y="520122"/>
                  <a:pt x="83713" y="520122"/>
                </a:cubicBezTo>
                <a:cubicBezTo>
                  <a:pt x="37480" y="520122"/>
                  <a:pt x="0" y="479022"/>
                  <a:pt x="0" y="428322"/>
                </a:cubicBezTo>
                <a:cubicBezTo>
                  <a:pt x="0" y="377622"/>
                  <a:pt x="37480" y="336522"/>
                  <a:pt x="83713" y="336522"/>
                </a:cubicBezTo>
                <a:close/>
                <a:moveTo>
                  <a:pt x="83715" y="0"/>
                </a:moveTo>
                <a:cubicBezTo>
                  <a:pt x="129948" y="0"/>
                  <a:pt x="167428" y="40363"/>
                  <a:pt x="167428" y="90153"/>
                </a:cubicBezTo>
                <a:cubicBezTo>
                  <a:pt x="167428" y="139943"/>
                  <a:pt x="129948" y="180306"/>
                  <a:pt x="83715" y="180306"/>
                </a:cubicBezTo>
                <a:cubicBezTo>
                  <a:pt x="37482" y="180306"/>
                  <a:pt x="2" y="139943"/>
                  <a:pt x="2" y="90153"/>
                </a:cubicBezTo>
                <a:cubicBezTo>
                  <a:pt x="2" y="40363"/>
                  <a:pt x="37482" y="0"/>
                  <a:pt x="83715"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36987628-B82A-0A47-B783-AC780DD33249}"/>
              </a:ext>
            </a:extLst>
          </p:cNvPr>
          <p:cNvSpPr/>
          <p:nvPr/>
        </p:nvSpPr>
        <p:spPr>
          <a:xfrm>
            <a:off x="3562313" y="3429039"/>
            <a:ext cx="156943" cy="1803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B5D66ED8-9870-4641-BDF3-D45648B36294}"/>
              </a:ext>
            </a:extLst>
          </p:cNvPr>
          <p:cNvSpPr/>
          <p:nvPr/>
        </p:nvSpPr>
        <p:spPr>
          <a:xfrm rot="2843993">
            <a:off x="2534359" y="4532731"/>
            <a:ext cx="2314052" cy="1588543"/>
          </a:xfrm>
          <a:prstGeom prst="roundRect">
            <a:avLst/>
          </a:prstGeom>
          <a:solidFill>
            <a:srgbClr val="FF0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A77E2850-FAC2-5E4E-9EFC-95BD0F448895}"/>
              </a:ext>
            </a:extLst>
          </p:cNvPr>
          <p:cNvSpPr/>
          <p:nvPr/>
        </p:nvSpPr>
        <p:spPr>
          <a:xfrm>
            <a:off x="3455266" y="4199946"/>
            <a:ext cx="156943" cy="183600"/>
          </a:xfrm>
          <a:prstGeom prst="ellipse">
            <a:avLst/>
          </a:prstGeom>
          <a:solidFill>
            <a:schemeClr val="bg1"/>
          </a:solidFill>
          <a:ln>
            <a:noFill/>
          </a:ln>
          <a:effectLst>
            <a:innerShdw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BC7923BC-3113-2741-84F4-D2E79D02FDAF}"/>
              </a:ext>
            </a:extLst>
          </p:cNvPr>
          <p:cNvSpPr/>
          <p:nvPr/>
        </p:nvSpPr>
        <p:spPr>
          <a:xfrm>
            <a:off x="5721779" y="940755"/>
            <a:ext cx="952713" cy="1068948"/>
          </a:xfrm>
          <a:custGeom>
            <a:avLst/>
            <a:gdLst>
              <a:gd name="connsiteX0" fmla="*/ 468648 w 951606"/>
              <a:gd name="connsiteY0" fmla="*/ 0 h 953038"/>
              <a:gd name="connsiteX1" fmla="*/ 951606 w 951606"/>
              <a:gd name="connsiteY1" fmla="*/ 476519 h 953038"/>
              <a:gd name="connsiteX2" fmla="*/ 468648 w 951606"/>
              <a:gd name="connsiteY2" fmla="*/ 953038 h 953038"/>
              <a:gd name="connsiteX3" fmla="*/ 23643 w 951606"/>
              <a:gd name="connsiteY3" fmla="*/ 662002 h 953038"/>
              <a:gd name="connsiteX4" fmla="*/ 0 w 951606"/>
              <a:gd name="connsiteY4" fmla="*/ 586851 h 953038"/>
              <a:gd name="connsiteX5" fmla="*/ 255359 w 951606"/>
              <a:gd name="connsiteY5" fmla="*/ 586851 h 953038"/>
              <a:gd name="connsiteX6" fmla="*/ 295620 w 951606"/>
              <a:gd name="connsiteY6" fmla="*/ 644994 h 953038"/>
              <a:gd name="connsiteX7" fmla="*/ 468648 w 951606"/>
              <a:gd name="connsiteY7" fmla="*/ 714778 h 953038"/>
              <a:gd name="connsiteX8" fmla="*/ 713347 w 951606"/>
              <a:gd name="connsiteY8" fmla="*/ 476519 h 953038"/>
              <a:gd name="connsiteX9" fmla="*/ 468648 w 951606"/>
              <a:gd name="connsiteY9" fmla="*/ 238260 h 953038"/>
              <a:gd name="connsiteX10" fmla="*/ 295620 w 951606"/>
              <a:gd name="connsiteY10" fmla="*/ 308044 h 953038"/>
              <a:gd name="connsiteX11" fmla="*/ 277058 w 951606"/>
              <a:gd name="connsiteY11" fmla="*/ 334851 h 953038"/>
              <a:gd name="connsiteX12" fmla="*/ 9859 w 951606"/>
              <a:gd name="connsiteY12" fmla="*/ 334851 h 953038"/>
              <a:gd name="connsiteX13" fmla="*/ 23643 w 951606"/>
              <a:gd name="connsiteY13" fmla="*/ 291036 h 953038"/>
              <a:gd name="connsiteX14" fmla="*/ 468648 w 951606"/>
              <a:gd name="connsiteY14" fmla="*/ 0 h 95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606" h="953038">
                <a:moveTo>
                  <a:pt x="468648" y="0"/>
                </a:moveTo>
                <a:cubicBezTo>
                  <a:pt x="735378" y="0"/>
                  <a:pt x="951606" y="213345"/>
                  <a:pt x="951606" y="476519"/>
                </a:cubicBezTo>
                <a:cubicBezTo>
                  <a:pt x="951606" y="739693"/>
                  <a:pt x="735378" y="953038"/>
                  <a:pt x="468648" y="953038"/>
                </a:cubicBezTo>
                <a:cubicBezTo>
                  <a:pt x="268601" y="953038"/>
                  <a:pt x="96960" y="833032"/>
                  <a:pt x="23643" y="662002"/>
                </a:cubicBezTo>
                <a:lnTo>
                  <a:pt x="0" y="586851"/>
                </a:lnTo>
                <a:lnTo>
                  <a:pt x="255359" y="586851"/>
                </a:lnTo>
                <a:lnTo>
                  <a:pt x="295620" y="644994"/>
                </a:lnTo>
                <a:cubicBezTo>
                  <a:pt x="339901" y="688110"/>
                  <a:pt x="401076" y="714778"/>
                  <a:pt x="468648" y="714778"/>
                </a:cubicBezTo>
                <a:cubicBezTo>
                  <a:pt x="603792" y="714778"/>
                  <a:pt x="713347" y="608106"/>
                  <a:pt x="713347" y="476519"/>
                </a:cubicBezTo>
                <a:cubicBezTo>
                  <a:pt x="713347" y="344932"/>
                  <a:pt x="603792" y="238260"/>
                  <a:pt x="468648" y="238260"/>
                </a:cubicBezTo>
                <a:cubicBezTo>
                  <a:pt x="401076" y="238260"/>
                  <a:pt x="339901" y="264928"/>
                  <a:pt x="295620" y="308044"/>
                </a:cubicBezTo>
                <a:lnTo>
                  <a:pt x="277058" y="334851"/>
                </a:lnTo>
                <a:lnTo>
                  <a:pt x="9859" y="334851"/>
                </a:lnTo>
                <a:lnTo>
                  <a:pt x="23643" y="291036"/>
                </a:lnTo>
                <a:cubicBezTo>
                  <a:pt x="96960" y="120007"/>
                  <a:pt x="268601" y="0"/>
                  <a:pt x="468648"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49" name="Group 48">
            <a:extLst>
              <a:ext uri="{FF2B5EF4-FFF2-40B4-BE49-F238E27FC236}">
                <a16:creationId xmlns:a16="http://schemas.microsoft.com/office/drawing/2014/main" id="{27590FF9-BCDF-4C43-A4D5-4C73703626C2}"/>
              </a:ext>
            </a:extLst>
          </p:cNvPr>
          <p:cNvGrpSpPr/>
          <p:nvPr/>
        </p:nvGrpSpPr>
        <p:grpSpPr>
          <a:xfrm>
            <a:off x="6125636" y="2120850"/>
            <a:ext cx="163878" cy="1807857"/>
            <a:chOff x="6012285" y="1682701"/>
            <a:chExt cx="172918" cy="1807857"/>
          </a:xfrm>
        </p:grpSpPr>
        <p:sp>
          <p:nvSpPr>
            <p:cNvPr id="47" name="Freeform 46">
              <a:extLst>
                <a:ext uri="{FF2B5EF4-FFF2-40B4-BE49-F238E27FC236}">
                  <a16:creationId xmlns:a16="http://schemas.microsoft.com/office/drawing/2014/main" id="{CC746C7C-5F5C-3A40-9941-C83E19510A03}"/>
                </a:ext>
              </a:extLst>
            </p:cNvPr>
            <p:cNvSpPr/>
            <p:nvPr/>
          </p:nvSpPr>
          <p:spPr>
            <a:xfrm>
              <a:off x="6012285" y="1682701"/>
              <a:ext cx="167428" cy="1807857"/>
            </a:xfrm>
            <a:custGeom>
              <a:avLst/>
              <a:gdLst>
                <a:gd name="connsiteX0" fmla="*/ 83713 w 167428"/>
                <a:gd name="connsiteY0" fmla="*/ 1627551 h 1807857"/>
                <a:gd name="connsiteX1" fmla="*/ 167426 w 167428"/>
                <a:gd name="connsiteY1" fmla="*/ 1717704 h 1807857"/>
                <a:gd name="connsiteX2" fmla="*/ 83713 w 167428"/>
                <a:gd name="connsiteY2" fmla="*/ 1807857 h 1807857"/>
                <a:gd name="connsiteX3" fmla="*/ 0 w 167428"/>
                <a:gd name="connsiteY3" fmla="*/ 1717704 h 1807857"/>
                <a:gd name="connsiteX4" fmla="*/ 83713 w 167428"/>
                <a:gd name="connsiteY4" fmla="*/ 1627551 h 1807857"/>
                <a:gd name="connsiteX5" fmla="*/ 83715 w 167428"/>
                <a:gd name="connsiteY5" fmla="*/ 984345 h 1807857"/>
                <a:gd name="connsiteX6" fmla="*/ 167428 w 167428"/>
                <a:gd name="connsiteY6" fmla="*/ 1076145 h 1807857"/>
                <a:gd name="connsiteX7" fmla="*/ 83715 w 167428"/>
                <a:gd name="connsiteY7" fmla="*/ 1167945 h 1807857"/>
                <a:gd name="connsiteX8" fmla="*/ 2 w 167428"/>
                <a:gd name="connsiteY8" fmla="*/ 1076145 h 1807857"/>
                <a:gd name="connsiteX9" fmla="*/ 83715 w 167428"/>
                <a:gd name="connsiteY9" fmla="*/ 984345 h 1807857"/>
                <a:gd name="connsiteX10" fmla="*/ 83715 w 167428"/>
                <a:gd name="connsiteY10" fmla="*/ 678548 h 1807857"/>
                <a:gd name="connsiteX11" fmla="*/ 167428 w 167428"/>
                <a:gd name="connsiteY11" fmla="*/ 770348 h 1807857"/>
                <a:gd name="connsiteX12" fmla="*/ 83715 w 167428"/>
                <a:gd name="connsiteY12" fmla="*/ 862148 h 1807857"/>
                <a:gd name="connsiteX13" fmla="*/ 2 w 167428"/>
                <a:gd name="connsiteY13" fmla="*/ 770348 h 1807857"/>
                <a:gd name="connsiteX14" fmla="*/ 83715 w 167428"/>
                <a:gd name="connsiteY14" fmla="*/ 678548 h 1807857"/>
                <a:gd name="connsiteX15" fmla="*/ 83713 w 167428"/>
                <a:gd name="connsiteY15" fmla="*/ 336522 h 1807857"/>
                <a:gd name="connsiteX16" fmla="*/ 167426 w 167428"/>
                <a:gd name="connsiteY16" fmla="*/ 428322 h 1807857"/>
                <a:gd name="connsiteX17" fmla="*/ 83713 w 167428"/>
                <a:gd name="connsiteY17" fmla="*/ 520122 h 1807857"/>
                <a:gd name="connsiteX18" fmla="*/ 0 w 167428"/>
                <a:gd name="connsiteY18" fmla="*/ 428322 h 1807857"/>
                <a:gd name="connsiteX19" fmla="*/ 83713 w 167428"/>
                <a:gd name="connsiteY19" fmla="*/ 336522 h 1807857"/>
                <a:gd name="connsiteX20" fmla="*/ 83715 w 167428"/>
                <a:gd name="connsiteY20" fmla="*/ 0 h 1807857"/>
                <a:gd name="connsiteX21" fmla="*/ 167428 w 167428"/>
                <a:gd name="connsiteY21" fmla="*/ 90153 h 1807857"/>
                <a:gd name="connsiteX22" fmla="*/ 83715 w 167428"/>
                <a:gd name="connsiteY22" fmla="*/ 180306 h 1807857"/>
                <a:gd name="connsiteX23" fmla="*/ 2 w 167428"/>
                <a:gd name="connsiteY23" fmla="*/ 90153 h 1807857"/>
                <a:gd name="connsiteX24" fmla="*/ 83715 w 167428"/>
                <a:gd name="connsiteY24" fmla="*/ 0 h 18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7428" h="1807857">
                  <a:moveTo>
                    <a:pt x="83713" y="1627551"/>
                  </a:moveTo>
                  <a:cubicBezTo>
                    <a:pt x="129946" y="1627551"/>
                    <a:pt x="167426" y="1667914"/>
                    <a:pt x="167426" y="1717704"/>
                  </a:cubicBezTo>
                  <a:cubicBezTo>
                    <a:pt x="167426" y="1767494"/>
                    <a:pt x="129946" y="1807857"/>
                    <a:pt x="83713" y="1807857"/>
                  </a:cubicBezTo>
                  <a:cubicBezTo>
                    <a:pt x="37480" y="1807857"/>
                    <a:pt x="0" y="1767494"/>
                    <a:pt x="0" y="1717704"/>
                  </a:cubicBezTo>
                  <a:cubicBezTo>
                    <a:pt x="0" y="1667914"/>
                    <a:pt x="37480" y="1627551"/>
                    <a:pt x="83713" y="1627551"/>
                  </a:cubicBezTo>
                  <a:close/>
                  <a:moveTo>
                    <a:pt x="83715" y="984345"/>
                  </a:moveTo>
                  <a:cubicBezTo>
                    <a:pt x="129948" y="984345"/>
                    <a:pt x="167428" y="1025445"/>
                    <a:pt x="167428" y="1076145"/>
                  </a:cubicBezTo>
                  <a:cubicBezTo>
                    <a:pt x="167428" y="1126845"/>
                    <a:pt x="129948" y="1167945"/>
                    <a:pt x="83715" y="1167945"/>
                  </a:cubicBezTo>
                  <a:cubicBezTo>
                    <a:pt x="37482" y="1167945"/>
                    <a:pt x="2" y="1126845"/>
                    <a:pt x="2" y="1076145"/>
                  </a:cubicBezTo>
                  <a:cubicBezTo>
                    <a:pt x="2" y="1025445"/>
                    <a:pt x="37482" y="984345"/>
                    <a:pt x="83715" y="984345"/>
                  </a:cubicBezTo>
                  <a:close/>
                  <a:moveTo>
                    <a:pt x="83715" y="678548"/>
                  </a:moveTo>
                  <a:cubicBezTo>
                    <a:pt x="129948" y="678548"/>
                    <a:pt x="167428" y="719648"/>
                    <a:pt x="167428" y="770348"/>
                  </a:cubicBezTo>
                  <a:cubicBezTo>
                    <a:pt x="167428" y="821048"/>
                    <a:pt x="129948" y="862148"/>
                    <a:pt x="83715" y="862148"/>
                  </a:cubicBezTo>
                  <a:cubicBezTo>
                    <a:pt x="37482" y="862148"/>
                    <a:pt x="2" y="821048"/>
                    <a:pt x="2" y="770348"/>
                  </a:cubicBezTo>
                  <a:cubicBezTo>
                    <a:pt x="2" y="719648"/>
                    <a:pt x="37482" y="678548"/>
                    <a:pt x="83715" y="678548"/>
                  </a:cubicBezTo>
                  <a:close/>
                  <a:moveTo>
                    <a:pt x="83713" y="336522"/>
                  </a:moveTo>
                  <a:cubicBezTo>
                    <a:pt x="129946" y="336522"/>
                    <a:pt x="167426" y="377622"/>
                    <a:pt x="167426" y="428322"/>
                  </a:cubicBezTo>
                  <a:cubicBezTo>
                    <a:pt x="167426" y="479022"/>
                    <a:pt x="129946" y="520122"/>
                    <a:pt x="83713" y="520122"/>
                  </a:cubicBezTo>
                  <a:cubicBezTo>
                    <a:pt x="37480" y="520122"/>
                    <a:pt x="0" y="479022"/>
                    <a:pt x="0" y="428322"/>
                  </a:cubicBezTo>
                  <a:cubicBezTo>
                    <a:pt x="0" y="377622"/>
                    <a:pt x="37480" y="336522"/>
                    <a:pt x="83713" y="336522"/>
                  </a:cubicBezTo>
                  <a:close/>
                  <a:moveTo>
                    <a:pt x="83715" y="0"/>
                  </a:moveTo>
                  <a:cubicBezTo>
                    <a:pt x="129948" y="0"/>
                    <a:pt x="167428" y="40363"/>
                    <a:pt x="167428" y="90153"/>
                  </a:cubicBezTo>
                  <a:cubicBezTo>
                    <a:pt x="167428" y="139943"/>
                    <a:pt x="129948" y="180306"/>
                    <a:pt x="83715" y="180306"/>
                  </a:cubicBezTo>
                  <a:cubicBezTo>
                    <a:pt x="37482" y="180306"/>
                    <a:pt x="2" y="139943"/>
                    <a:pt x="2" y="90153"/>
                  </a:cubicBezTo>
                  <a:cubicBezTo>
                    <a:pt x="2" y="40363"/>
                    <a:pt x="37482" y="0"/>
                    <a:pt x="83715"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48" name="Oval 47">
              <a:extLst>
                <a:ext uri="{FF2B5EF4-FFF2-40B4-BE49-F238E27FC236}">
                  <a16:creationId xmlns:a16="http://schemas.microsoft.com/office/drawing/2014/main" id="{442A3208-57E9-FB4F-8D26-EA7E2D985AD3}"/>
                </a:ext>
              </a:extLst>
            </p:cNvPr>
            <p:cNvSpPr/>
            <p:nvPr/>
          </p:nvSpPr>
          <p:spPr>
            <a:xfrm>
              <a:off x="6019603" y="2987593"/>
              <a:ext cx="165600" cy="1836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Freeform 51">
            <a:extLst>
              <a:ext uri="{FF2B5EF4-FFF2-40B4-BE49-F238E27FC236}">
                <a16:creationId xmlns:a16="http://schemas.microsoft.com/office/drawing/2014/main" id="{2C5F9800-9C20-024D-9BFF-50F2DD622D32}"/>
              </a:ext>
            </a:extLst>
          </p:cNvPr>
          <p:cNvSpPr/>
          <p:nvPr/>
        </p:nvSpPr>
        <p:spPr>
          <a:xfrm flipH="1">
            <a:off x="7460009" y="962206"/>
            <a:ext cx="952713" cy="1068948"/>
          </a:xfrm>
          <a:custGeom>
            <a:avLst/>
            <a:gdLst>
              <a:gd name="connsiteX0" fmla="*/ 468648 w 951606"/>
              <a:gd name="connsiteY0" fmla="*/ 0 h 953038"/>
              <a:gd name="connsiteX1" fmla="*/ 951606 w 951606"/>
              <a:gd name="connsiteY1" fmla="*/ 476519 h 953038"/>
              <a:gd name="connsiteX2" fmla="*/ 468648 w 951606"/>
              <a:gd name="connsiteY2" fmla="*/ 953038 h 953038"/>
              <a:gd name="connsiteX3" fmla="*/ 23643 w 951606"/>
              <a:gd name="connsiteY3" fmla="*/ 662002 h 953038"/>
              <a:gd name="connsiteX4" fmla="*/ 0 w 951606"/>
              <a:gd name="connsiteY4" fmla="*/ 586851 h 953038"/>
              <a:gd name="connsiteX5" fmla="*/ 255359 w 951606"/>
              <a:gd name="connsiteY5" fmla="*/ 586851 h 953038"/>
              <a:gd name="connsiteX6" fmla="*/ 295620 w 951606"/>
              <a:gd name="connsiteY6" fmla="*/ 644994 h 953038"/>
              <a:gd name="connsiteX7" fmla="*/ 468648 w 951606"/>
              <a:gd name="connsiteY7" fmla="*/ 714778 h 953038"/>
              <a:gd name="connsiteX8" fmla="*/ 713347 w 951606"/>
              <a:gd name="connsiteY8" fmla="*/ 476519 h 953038"/>
              <a:gd name="connsiteX9" fmla="*/ 468648 w 951606"/>
              <a:gd name="connsiteY9" fmla="*/ 238260 h 953038"/>
              <a:gd name="connsiteX10" fmla="*/ 295620 w 951606"/>
              <a:gd name="connsiteY10" fmla="*/ 308044 h 953038"/>
              <a:gd name="connsiteX11" fmla="*/ 277058 w 951606"/>
              <a:gd name="connsiteY11" fmla="*/ 334851 h 953038"/>
              <a:gd name="connsiteX12" fmla="*/ 9859 w 951606"/>
              <a:gd name="connsiteY12" fmla="*/ 334851 h 953038"/>
              <a:gd name="connsiteX13" fmla="*/ 23643 w 951606"/>
              <a:gd name="connsiteY13" fmla="*/ 291036 h 953038"/>
              <a:gd name="connsiteX14" fmla="*/ 468648 w 951606"/>
              <a:gd name="connsiteY14" fmla="*/ 0 h 95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606" h="953038">
                <a:moveTo>
                  <a:pt x="468648" y="0"/>
                </a:moveTo>
                <a:cubicBezTo>
                  <a:pt x="735378" y="0"/>
                  <a:pt x="951606" y="213345"/>
                  <a:pt x="951606" y="476519"/>
                </a:cubicBezTo>
                <a:cubicBezTo>
                  <a:pt x="951606" y="739693"/>
                  <a:pt x="735378" y="953038"/>
                  <a:pt x="468648" y="953038"/>
                </a:cubicBezTo>
                <a:cubicBezTo>
                  <a:pt x="268601" y="953038"/>
                  <a:pt x="96960" y="833032"/>
                  <a:pt x="23643" y="662002"/>
                </a:cubicBezTo>
                <a:lnTo>
                  <a:pt x="0" y="586851"/>
                </a:lnTo>
                <a:lnTo>
                  <a:pt x="255359" y="586851"/>
                </a:lnTo>
                <a:lnTo>
                  <a:pt x="295620" y="644994"/>
                </a:lnTo>
                <a:cubicBezTo>
                  <a:pt x="339901" y="688110"/>
                  <a:pt x="401076" y="714778"/>
                  <a:pt x="468648" y="714778"/>
                </a:cubicBezTo>
                <a:cubicBezTo>
                  <a:pt x="603792" y="714778"/>
                  <a:pt x="713347" y="608106"/>
                  <a:pt x="713347" y="476519"/>
                </a:cubicBezTo>
                <a:cubicBezTo>
                  <a:pt x="713347" y="344932"/>
                  <a:pt x="603792" y="238260"/>
                  <a:pt x="468648" y="238260"/>
                </a:cubicBezTo>
                <a:cubicBezTo>
                  <a:pt x="401076" y="238260"/>
                  <a:pt x="339901" y="264928"/>
                  <a:pt x="295620" y="308044"/>
                </a:cubicBezTo>
                <a:lnTo>
                  <a:pt x="277058" y="334851"/>
                </a:lnTo>
                <a:lnTo>
                  <a:pt x="9859" y="334851"/>
                </a:lnTo>
                <a:lnTo>
                  <a:pt x="23643" y="291036"/>
                </a:lnTo>
                <a:cubicBezTo>
                  <a:pt x="96960" y="120007"/>
                  <a:pt x="268601" y="0"/>
                  <a:pt x="468648"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8" name="Freeform 57">
            <a:extLst>
              <a:ext uri="{FF2B5EF4-FFF2-40B4-BE49-F238E27FC236}">
                <a16:creationId xmlns:a16="http://schemas.microsoft.com/office/drawing/2014/main" id="{DBD49D67-D239-EF4A-9629-52E457516B6C}"/>
              </a:ext>
            </a:extLst>
          </p:cNvPr>
          <p:cNvSpPr/>
          <p:nvPr/>
        </p:nvSpPr>
        <p:spPr>
          <a:xfrm>
            <a:off x="7929787" y="2121674"/>
            <a:ext cx="158675" cy="1807857"/>
          </a:xfrm>
          <a:custGeom>
            <a:avLst/>
            <a:gdLst>
              <a:gd name="connsiteX0" fmla="*/ 83713 w 167428"/>
              <a:gd name="connsiteY0" fmla="*/ 1627551 h 1807857"/>
              <a:gd name="connsiteX1" fmla="*/ 167426 w 167428"/>
              <a:gd name="connsiteY1" fmla="*/ 1717704 h 1807857"/>
              <a:gd name="connsiteX2" fmla="*/ 83713 w 167428"/>
              <a:gd name="connsiteY2" fmla="*/ 1807857 h 1807857"/>
              <a:gd name="connsiteX3" fmla="*/ 0 w 167428"/>
              <a:gd name="connsiteY3" fmla="*/ 1717704 h 1807857"/>
              <a:gd name="connsiteX4" fmla="*/ 83713 w 167428"/>
              <a:gd name="connsiteY4" fmla="*/ 1627551 h 1807857"/>
              <a:gd name="connsiteX5" fmla="*/ 83715 w 167428"/>
              <a:gd name="connsiteY5" fmla="*/ 984345 h 1807857"/>
              <a:gd name="connsiteX6" fmla="*/ 167428 w 167428"/>
              <a:gd name="connsiteY6" fmla="*/ 1076145 h 1807857"/>
              <a:gd name="connsiteX7" fmla="*/ 83715 w 167428"/>
              <a:gd name="connsiteY7" fmla="*/ 1167945 h 1807857"/>
              <a:gd name="connsiteX8" fmla="*/ 2 w 167428"/>
              <a:gd name="connsiteY8" fmla="*/ 1076145 h 1807857"/>
              <a:gd name="connsiteX9" fmla="*/ 83715 w 167428"/>
              <a:gd name="connsiteY9" fmla="*/ 984345 h 1807857"/>
              <a:gd name="connsiteX10" fmla="*/ 83715 w 167428"/>
              <a:gd name="connsiteY10" fmla="*/ 678548 h 1807857"/>
              <a:gd name="connsiteX11" fmla="*/ 167428 w 167428"/>
              <a:gd name="connsiteY11" fmla="*/ 770348 h 1807857"/>
              <a:gd name="connsiteX12" fmla="*/ 83715 w 167428"/>
              <a:gd name="connsiteY12" fmla="*/ 862148 h 1807857"/>
              <a:gd name="connsiteX13" fmla="*/ 2 w 167428"/>
              <a:gd name="connsiteY13" fmla="*/ 770348 h 1807857"/>
              <a:gd name="connsiteX14" fmla="*/ 83715 w 167428"/>
              <a:gd name="connsiteY14" fmla="*/ 678548 h 1807857"/>
              <a:gd name="connsiteX15" fmla="*/ 83713 w 167428"/>
              <a:gd name="connsiteY15" fmla="*/ 336522 h 1807857"/>
              <a:gd name="connsiteX16" fmla="*/ 167426 w 167428"/>
              <a:gd name="connsiteY16" fmla="*/ 428322 h 1807857"/>
              <a:gd name="connsiteX17" fmla="*/ 83713 w 167428"/>
              <a:gd name="connsiteY17" fmla="*/ 520122 h 1807857"/>
              <a:gd name="connsiteX18" fmla="*/ 0 w 167428"/>
              <a:gd name="connsiteY18" fmla="*/ 428322 h 1807857"/>
              <a:gd name="connsiteX19" fmla="*/ 83713 w 167428"/>
              <a:gd name="connsiteY19" fmla="*/ 336522 h 1807857"/>
              <a:gd name="connsiteX20" fmla="*/ 83715 w 167428"/>
              <a:gd name="connsiteY20" fmla="*/ 0 h 1807857"/>
              <a:gd name="connsiteX21" fmla="*/ 167428 w 167428"/>
              <a:gd name="connsiteY21" fmla="*/ 90153 h 1807857"/>
              <a:gd name="connsiteX22" fmla="*/ 83715 w 167428"/>
              <a:gd name="connsiteY22" fmla="*/ 180306 h 1807857"/>
              <a:gd name="connsiteX23" fmla="*/ 2 w 167428"/>
              <a:gd name="connsiteY23" fmla="*/ 90153 h 1807857"/>
              <a:gd name="connsiteX24" fmla="*/ 83715 w 167428"/>
              <a:gd name="connsiteY24" fmla="*/ 0 h 18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7428" h="1807857">
                <a:moveTo>
                  <a:pt x="83713" y="1627551"/>
                </a:moveTo>
                <a:cubicBezTo>
                  <a:pt x="129946" y="1627551"/>
                  <a:pt x="167426" y="1667914"/>
                  <a:pt x="167426" y="1717704"/>
                </a:cubicBezTo>
                <a:cubicBezTo>
                  <a:pt x="167426" y="1767494"/>
                  <a:pt x="129946" y="1807857"/>
                  <a:pt x="83713" y="1807857"/>
                </a:cubicBezTo>
                <a:cubicBezTo>
                  <a:pt x="37480" y="1807857"/>
                  <a:pt x="0" y="1767494"/>
                  <a:pt x="0" y="1717704"/>
                </a:cubicBezTo>
                <a:cubicBezTo>
                  <a:pt x="0" y="1667914"/>
                  <a:pt x="37480" y="1627551"/>
                  <a:pt x="83713" y="1627551"/>
                </a:cubicBezTo>
                <a:close/>
                <a:moveTo>
                  <a:pt x="83715" y="984345"/>
                </a:moveTo>
                <a:cubicBezTo>
                  <a:pt x="129948" y="984345"/>
                  <a:pt x="167428" y="1025445"/>
                  <a:pt x="167428" y="1076145"/>
                </a:cubicBezTo>
                <a:cubicBezTo>
                  <a:pt x="167428" y="1126845"/>
                  <a:pt x="129948" y="1167945"/>
                  <a:pt x="83715" y="1167945"/>
                </a:cubicBezTo>
                <a:cubicBezTo>
                  <a:pt x="37482" y="1167945"/>
                  <a:pt x="2" y="1126845"/>
                  <a:pt x="2" y="1076145"/>
                </a:cubicBezTo>
                <a:cubicBezTo>
                  <a:pt x="2" y="1025445"/>
                  <a:pt x="37482" y="984345"/>
                  <a:pt x="83715" y="984345"/>
                </a:cubicBezTo>
                <a:close/>
                <a:moveTo>
                  <a:pt x="83715" y="678548"/>
                </a:moveTo>
                <a:cubicBezTo>
                  <a:pt x="129948" y="678548"/>
                  <a:pt x="167428" y="719648"/>
                  <a:pt x="167428" y="770348"/>
                </a:cubicBezTo>
                <a:cubicBezTo>
                  <a:pt x="167428" y="821048"/>
                  <a:pt x="129948" y="862148"/>
                  <a:pt x="83715" y="862148"/>
                </a:cubicBezTo>
                <a:cubicBezTo>
                  <a:pt x="37482" y="862148"/>
                  <a:pt x="2" y="821048"/>
                  <a:pt x="2" y="770348"/>
                </a:cubicBezTo>
                <a:cubicBezTo>
                  <a:pt x="2" y="719648"/>
                  <a:pt x="37482" y="678548"/>
                  <a:pt x="83715" y="678548"/>
                </a:cubicBezTo>
                <a:close/>
                <a:moveTo>
                  <a:pt x="83713" y="336522"/>
                </a:moveTo>
                <a:cubicBezTo>
                  <a:pt x="129946" y="336522"/>
                  <a:pt x="167426" y="377622"/>
                  <a:pt x="167426" y="428322"/>
                </a:cubicBezTo>
                <a:cubicBezTo>
                  <a:pt x="167426" y="479022"/>
                  <a:pt x="129946" y="520122"/>
                  <a:pt x="83713" y="520122"/>
                </a:cubicBezTo>
                <a:cubicBezTo>
                  <a:pt x="37480" y="520122"/>
                  <a:pt x="0" y="479022"/>
                  <a:pt x="0" y="428322"/>
                </a:cubicBezTo>
                <a:cubicBezTo>
                  <a:pt x="0" y="377622"/>
                  <a:pt x="37480" y="336522"/>
                  <a:pt x="83713" y="336522"/>
                </a:cubicBezTo>
                <a:close/>
                <a:moveTo>
                  <a:pt x="83715" y="0"/>
                </a:moveTo>
                <a:cubicBezTo>
                  <a:pt x="129948" y="0"/>
                  <a:pt x="167428" y="40363"/>
                  <a:pt x="167428" y="90153"/>
                </a:cubicBezTo>
                <a:cubicBezTo>
                  <a:pt x="167428" y="139943"/>
                  <a:pt x="129948" y="180306"/>
                  <a:pt x="83715" y="180306"/>
                </a:cubicBezTo>
                <a:cubicBezTo>
                  <a:pt x="37482" y="180306"/>
                  <a:pt x="2" y="139943"/>
                  <a:pt x="2" y="90153"/>
                </a:cubicBezTo>
                <a:cubicBezTo>
                  <a:pt x="2" y="40363"/>
                  <a:pt x="37482" y="0"/>
                  <a:pt x="83715"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59" name="Oval 58">
            <a:extLst>
              <a:ext uri="{FF2B5EF4-FFF2-40B4-BE49-F238E27FC236}">
                <a16:creationId xmlns:a16="http://schemas.microsoft.com/office/drawing/2014/main" id="{5A17B8DA-3D41-D745-8FDA-9ED2F0423F05}"/>
              </a:ext>
            </a:extLst>
          </p:cNvPr>
          <p:cNvSpPr/>
          <p:nvPr/>
        </p:nvSpPr>
        <p:spPr>
          <a:xfrm>
            <a:off x="7942502" y="3425742"/>
            <a:ext cx="156943" cy="1836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2A70758E-2930-F448-BF20-EC609D004B5B}"/>
              </a:ext>
            </a:extLst>
          </p:cNvPr>
          <p:cNvSpPr/>
          <p:nvPr/>
        </p:nvSpPr>
        <p:spPr>
          <a:xfrm>
            <a:off x="6149762" y="4261080"/>
            <a:ext cx="156943" cy="183600"/>
          </a:xfrm>
          <a:prstGeom prst="ellipse">
            <a:avLst/>
          </a:prstGeom>
          <a:solidFill>
            <a:schemeClr val="bg1"/>
          </a:solidFill>
          <a:ln>
            <a:noFill/>
          </a:ln>
          <a:effectLst>
            <a:innerShdw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8D00E1D-8C22-B84C-8530-E3C9BCFBC3DD}"/>
              </a:ext>
            </a:extLst>
          </p:cNvPr>
          <p:cNvSpPr/>
          <p:nvPr/>
        </p:nvSpPr>
        <p:spPr>
          <a:xfrm>
            <a:off x="7925504" y="4266130"/>
            <a:ext cx="156943" cy="183600"/>
          </a:xfrm>
          <a:prstGeom prst="ellipse">
            <a:avLst/>
          </a:prstGeom>
          <a:solidFill>
            <a:schemeClr val="bg1"/>
          </a:solidFill>
          <a:ln>
            <a:noFill/>
          </a:ln>
          <a:effectLst>
            <a:innerShdw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DD367A60-F2C3-4042-9B94-AF767D05CA5C}"/>
              </a:ext>
            </a:extLst>
          </p:cNvPr>
          <p:cNvSpPr txBox="1"/>
          <p:nvPr/>
        </p:nvSpPr>
        <p:spPr>
          <a:xfrm>
            <a:off x="950800" y="4529912"/>
            <a:ext cx="1611874" cy="461665"/>
          </a:xfrm>
          <a:prstGeom prst="rect">
            <a:avLst/>
          </a:prstGeom>
          <a:noFill/>
        </p:spPr>
        <p:txBody>
          <a:bodyPr wrap="square" rtlCol="0">
            <a:spAutoFit/>
          </a:bodyPr>
          <a:lstStyle/>
          <a:p>
            <a:pPr algn="ctr"/>
            <a:r>
              <a:rPr lang="en-US" sz="2400" b="1" dirty="0">
                <a:solidFill>
                  <a:schemeClr val="bg1"/>
                </a:solidFill>
                <a:latin typeface="Apple Chancery" panose="03020702040506060504" pitchFamily="66" charset="-79"/>
                <a:cs typeface="Apple Chancery" panose="03020702040506060504" pitchFamily="66" charset="-79"/>
              </a:rPr>
              <a:t>   Caffe</a:t>
            </a:r>
          </a:p>
        </p:txBody>
      </p:sp>
      <p:sp>
        <p:nvSpPr>
          <p:cNvPr id="66" name="TextBox 65">
            <a:extLst>
              <a:ext uri="{FF2B5EF4-FFF2-40B4-BE49-F238E27FC236}">
                <a16:creationId xmlns:a16="http://schemas.microsoft.com/office/drawing/2014/main" id="{D7E32DE3-8A5D-D24C-8455-A531C224E688}"/>
              </a:ext>
            </a:extLst>
          </p:cNvPr>
          <p:cNvSpPr txBox="1"/>
          <p:nvPr/>
        </p:nvSpPr>
        <p:spPr>
          <a:xfrm>
            <a:off x="2582591" y="4663196"/>
            <a:ext cx="1955897" cy="830997"/>
          </a:xfrm>
          <a:prstGeom prst="rect">
            <a:avLst/>
          </a:prstGeom>
          <a:noFill/>
        </p:spPr>
        <p:txBody>
          <a:bodyPr wrap="square" rtlCol="0">
            <a:spAutoFit/>
          </a:bodyPr>
          <a:lstStyle/>
          <a:p>
            <a:pPr algn="ctr"/>
            <a:endParaRPr lang="en-US" sz="2400" b="1" dirty="0">
              <a:solidFill>
                <a:schemeClr val="bg1"/>
              </a:solidFill>
              <a:latin typeface="Apple Chancery" panose="03020702040506060504" pitchFamily="66" charset="-79"/>
              <a:cs typeface="Apple Chancery" panose="03020702040506060504" pitchFamily="66" charset="-79"/>
            </a:endParaRPr>
          </a:p>
          <a:p>
            <a:pPr algn="ctr"/>
            <a:r>
              <a:rPr lang="en-US" sz="2400" b="1" dirty="0" err="1">
                <a:solidFill>
                  <a:schemeClr val="bg1"/>
                </a:solidFill>
                <a:latin typeface="Apple Chancery" panose="03020702040506060504" pitchFamily="66" charset="-79"/>
                <a:cs typeface="Apple Chancery" panose="03020702040506060504" pitchFamily="66" charset="-79"/>
              </a:rPr>
              <a:t>Tensorflow</a:t>
            </a:r>
            <a:endParaRPr lang="en-US" sz="2400" b="1" dirty="0">
              <a:solidFill>
                <a:schemeClr val="bg1"/>
              </a:solidFill>
              <a:latin typeface="Apple Chancery" panose="03020702040506060504" pitchFamily="66" charset="-79"/>
              <a:cs typeface="Apple Chancery" panose="03020702040506060504" pitchFamily="66" charset="-79"/>
            </a:endParaRPr>
          </a:p>
        </p:txBody>
      </p:sp>
      <p:sp>
        <p:nvSpPr>
          <p:cNvPr id="67" name="TextBox 66">
            <a:extLst>
              <a:ext uri="{FF2B5EF4-FFF2-40B4-BE49-F238E27FC236}">
                <a16:creationId xmlns:a16="http://schemas.microsoft.com/office/drawing/2014/main" id="{26EECE7D-4056-384F-86DA-3FD618880AAA}"/>
              </a:ext>
            </a:extLst>
          </p:cNvPr>
          <p:cNvSpPr txBox="1"/>
          <p:nvPr/>
        </p:nvSpPr>
        <p:spPr>
          <a:xfrm rot="21416922">
            <a:off x="5062632" y="4814217"/>
            <a:ext cx="1707522" cy="461665"/>
          </a:xfrm>
          <a:prstGeom prst="rect">
            <a:avLst/>
          </a:prstGeom>
          <a:noFill/>
        </p:spPr>
        <p:txBody>
          <a:bodyPr wrap="square" rtlCol="0">
            <a:spAutoFit/>
          </a:bodyPr>
          <a:lstStyle/>
          <a:p>
            <a:pPr algn="ctr"/>
            <a:r>
              <a:rPr lang="en-US" sz="2400" b="1" dirty="0" err="1">
                <a:solidFill>
                  <a:schemeClr val="bg1"/>
                </a:solidFill>
                <a:latin typeface="Apple Chancery" panose="03020702040506060504" pitchFamily="66" charset="-79"/>
                <a:cs typeface="Apple Chancery" panose="03020702040506060504" pitchFamily="66" charset="-79"/>
              </a:rPr>
              <a:t>Keras</a:t>
            </a:r>
            <a:endParaRPr lang="en-US" sz="2400" b="1" dirty="0">
              <a:solidFill>
                <a:schemeClr val="bg1"/>
              </a:solidFill>
              <a:latin typeface="Apple Chancery" panose="03020702040506060504" pitchFamily="66" charset="-79"/>
              <a:cs typeface="Apple Chancery" panose="03020702040506060504" pitchFamily="66" charset="-79"/>
            </a:endParaRPr>
          </a:p>
        </p:txBody>
      </p:sp>
      <p:sp>
        <p:nvSpPr>
          <p:cNvPr id="68" name="TextBox 67">
            <a:extLst>
              <a:ext uri="{FF2B5EF4-FFF2-40B4-BE49-F238E27FC236}">
                <a16:creationId xmlns:a16="http://schemas.microsoft.com/office/drawing/2014/main" id="{C5D3A6FE-F594-764E-855B-9AA12CBBDB8E}"/>
              </a:ext>
            </a:extLst>
          </p:cNvPr>
          <p:cNvSpPr txBox="1"/>
          <p:nvPr/>
        </p:nvSpPr>
        <p:spPr>
          <a:xfrm>
            <a:off x="7470859" y="4540495"/>
            <a:ext cx="1525494" cy="830997"/>
          </a:xfrm>
          <a:prstGeom prst="rect">
            <a:avLst/>
          </a:prstGeom>
          <a:noFill/>
        </p:spPr>
        <p:txBody>
          <a:bodyPr wrap="square" rtlCol="0">
            <a:spAutoFit/>
          </a:bodyPr>
          <a:lstStyle/>
          <a:p>
            <a:pPr algn="ctr"/>
            <a:endParaRPr lang="en-US" sz="2400" b="1" dirty="0">
              <a:solidFill>
                <a:schemeClr val="bg1"/>
              </a:solidFill>
              <a:latin typeface="Apple Chancery" panose="03020702040506060504" pitchFamily="66" charset="-79"/>
              <a:cs typeface="Apple Chancery" panose="03020702040506060504" pitchFamily="66" charset="-79"/>
            </a:endParaRPr>
          </a:p>
          <a:p>
            <a:pPr algn="ctr"/>
            <a:r>
              <a:rPr lang="en-US" sz="2400" b="1" dirty="0" err="1">
                <a:solidFill>
                  <a:schemeClr val="bg1"/>
                </a:solidFill>
                <a:latin typeface="Apple Chancery" panose="03020702040506060504" pitchFamily="66" charset="-79"/>
                <a:cs typeface="Apple Chancery" panose="03020702040506060504" pitchFamily="66" charset="-79"/>
              </a:rPr>
              <a:t>PyTorch</a:t>
            </a:r>
            <a:endParaRPr lang="en-US" sz="2400" b="1" dirty="0">
              <a:solidFill>
                <a:schemeClr val="bg1"/>
              </a:solidFill>
              <a:latin typeface="Apple Chancery" panose="03020702040506060504" pitchFamily="66" charset="-79"/>
              <a:cs typeface="Apple Chancery" panose="03020702040506060504" pitchFamily="66" charset="-79"/>
            </a:endParaRPr>
          </a:p>
        </p:txBody>
      </p:sp>
      <p:grpSp>
        <p:nvGrpSpPr>
          <p:cNvPr id="31" name="Group 30">
            <a:extLst>
              <a:ext uri="{FF2B5EF4-FFF2-40B4-BE49-F238E27FC236}">
                <a16:creationId xmlns:a16="http://schemas.microsoft.com/office/drawing/2014/main" id="{078774CB-DF7A-D545-86AB-35698C332516}"/>
              </a:ext>
            </a:extLst>
          </p:cNvPr>
          <p:cNvGrpSpPr/>
          <p:nvPr/>
        </p:nvGrpSpPr>
        <p:grpSpPr>
          <a:xfrm>
            <a:off x="9150837" y="904889"/>
            <a:ext cx="1570544" cy="5485107"/>
            <a:chOff x="187566" y="508715"/>
            <a:chExt cx="1657178" cy="5485107"/>
          </a:xfrm>
        </p:grpSpPr>
        <p:sp>
          <p:nvSpPr>
            <p:cNvPr id="38" name="Freeform 37">
              <a:extLst>
                <a:ext uri="{FF2B5EF4-FFF2-40B4-BE49-F238E27FC236}">
                  <a16:creationId xmlns:a16="http://schemas.microsoft.com/office/drawing/2014/main" id="{C00AB7BD-3CDF-6F44-B192-DCCF6602B5DA}"/>
                </a:ext>
              </a:extLst>
            </p:cNvPr>
            <p:cNvSpPr/>
            <p:nvPr/>
          </p:nvSpPr>
          <p:spPr>
            <a:xfrm>
              <a:off x="514439" y="508715"/>
              <a:ext cx="1005267" cy="1068948"/>
            </a:xfrm>
            <a:custGeom>
              <a:avLst/>
              <a:gdLst>
                <a:gd name="connsiteX0" fmla="*/ 468648 w 951606"/>
                <a:gd name="connsiteY0" fmla="*/ 0 h 953038"/>
                <a:gd name="connsiteX1" fmla="*/ 951606 w 951606"/>
                <a:gd name="connsiteY1" fmla="*/ 476519 h 953038"/>
                <a:gd name="connsiteX2" fmla="*/ 468648 w 951606"/>
                <a:gd name="connsiteY2" fmla="*/ 953038 h 953038"/>
                <a:gd name="connsiteX3" fmla="*/ 23643 w 951606"/>
                <a:gd name="connsiteY3" fmla="*/ 662002 h 953038"/>
                <a:gd name="connsiteX4" fmla="*/ 0 w 951606"/>
                <a:gd name="connsiteY4" fmla="*/ 586851 h 953038"/>
                <a:gd name="connsiteX5" fmla="*/ 255359 w 951606"/>
                <a:gd name="connsiteY5" fmla="*/ 586851 h 953038"/>
                <a:gd name="connsiteX6" fmla="*/ 295620 w 951606"/>
                <a:gd name="connsiteY6" fmla="*/ 644994 h 953038"/>
                <a:gd name="connsiteX7" fmla="*/ 468648 w 951606"/>
                <a:gd name="connsiteY7" fmla="*/ 714778 h 953038"/>
                <a:gd name="connsiteX8" fmla="*/ 713347 w 951606"/>
                <a:gd name="connsiteY8" fmla="*/ 476519 h 953038"/>
                <a:gd name="connsiteX9" fmla="*/ 468648 w 951606"/>
                <a:gd name="connsiteY9" fmla="*/ 238260 h 953038"/>
                <a:gd name="connsiteX10" fmla="*/ 295620 w 951606"/>
                <a:gd name="connsiteY10" fmla="*/ 308044 h 953038"/>
                <a:gd name="connsiteX11" fmla="*/ 277058 w 951606"/>
                <a:gd name="connsiteY11" fmla="*/ 334851 h 953038"/>
                <a:gd name="connsiteX12" fmla="*/ 9859 w 951606"/>
                <a:gd name="connsiteY12" fmla="*/ 334851 h 953038"/>
                <a:gd name="connsiteX13" fmla="*/ 23643 w 951606"/>
                <a:gd name="connsiteY13" fmla="*/ 291036 h 953038"/>
                <a:gd name="connsiteX14" fmla="*/ 468648 w 951606"/>
                <a:gd name="connsiteY14" fmla="*/ 0 h 95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606" h="953038">
                  <a:moveTo>
                    <a:pt x="468648" y="0"/>
                  </a:moveTo>
                  <a:cubicBezTo>
                    <a:pt x="735378" y="0"/>
                    <a:pt x="951606" y="213345"/>
                    <a:pt x="951606" y="476519"/>
                  </a:cubicBezTo>
                  <a:cubicBezTo>
                    <a:pt x="951606" y="739693"/>
                    <a:pt x="735378" y="953038"/>
                    <a:pt x="468648" y="953038"/>
                  </a:cubicBezTo>
                  <a:cubicBezTo>
                    <a:pt x="268601" y="953038"/>
                    <a:pt x="96960" y="833032"/>
                    <a:pt x="23643" y="662002"/>
                  </a:cubicBezTo>
                  <a:lnTo>
                    <a:pt x="0" y="586851"/>
                  </a:lnTo>
                  <a:lnTo>
                    <a:pt x="255359" y="586851"/>
                  </a:lnTo>
                  <a:lnTo>
                    <a:pt x="295620" y="644994"/>
                  </a:lnTo>
                  <a:cubicBezTo>
                    <a:pt x="339901" y="688110"/>
                    <a:pt x="401076" y="714778"/>
                    <a:pt x="468648" y="714778"/>
                  </a:cubicBezTo>
                  <a:cubicBezTo>
                    <a:pt x="603792" y="714778"/>
                    <a:pt x="713347" y="608106"/>
                    <a:pt x="713347" y="476519"/>
                  </a:cubicBezTo>
                  <a:cubicBezTo>
                    <a:pt x="713347" y="344932"/>
                    <a:pt x="603792" y="238260"/>
                    <a:pt x="468648" y="238260"/>
                  </a:cubicBezTo>
                  <a:cubicBezTo>
                    <a:pt x="401076" y="238260"/>
                    <a:pt x="339901" y="264928"/>
                    <a:pt x="295620" y="308044"/>
                  </a:cubicBezTo>
                  <a:lnTo>
                    <a:pt x="277058" y="334851"/>
                  </a:lnTo>
                  <a:lnTo>
                    <a:pt x="9859" y="334851"/>
                  </a:lnTo>
                  <a:lnTo>
                    <a:pt x="23643" y="291036"/>
                  </a:lnTo>
                  <a:cubicBezTo>
                    <a:pt x="96960" y="120007"/>
                    <a:pt x="268601" y="0"/>
                    <a:pt x="468648"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Freeform 38">
              <a:extLst>
                <a:ext uri="{FF2B5EF4-FFF2-40B4-BE49-F238E27FC236}">
                  <a16:creationId xmlns:a16="http://schemas.microsoft.com/office/drawing/2014/main" id="{DCCEDAE2-E02A-FC47-8A73-4FEA9155C38F}"/>
                </a:ext>
              </a:extLst>
            </p:cNvPr>
            <p:cNvSpPr/>
            <p:nvPr/>
          </p:nvSpPr>
          <p:spPr>
            <a:xfrm>
              <a:off x="933356" y="1700747"/>
              <a:ext cx="167428" cy="1807857"/>
            </a:xfrm>
            <a:custGeom>
              <a:avLst/>
              <a:gdLst>
                <a:gd name="connsiteX0" fmla="*/ 83713 w 167428"/>
                <a:gd name="connsiteY0" fmla="*/ 1627551 h 1807857"/>
                <a:gd name="connsiteX1" fmla="*/ 167426 w 167428"/>
                <a:gd name="connsiteY1" fmla="*/ 1717704 h 1807857"/>
                <a:gd name="connsiteX2" fmla="*/ 83713 w 167428"/>
                <a:gd name="connsiteY2" fmla="*/ 1807857 h 1807857"/>
                <a:gd name="connsiteX3" fmla="*/ 0 w 167428"/>
                <a:gd name="connsiteY3" fmla="*/ 1717704 h 1807857"/>
                <a:gd name="connsiteX4" fmla="*/ 83713 w 167428"/>
                <a:gd name="connsiteY4" fmla="*/ 1627551 h 1807857"/>
                <a:gd name="connsiteX5" fmla="*/ 83715 w 167428"/>
                <a:gd name="connsiteY5" fmla="*/ 984345 h 1807857"/>
                <a:gd name="connsiteX6" fmla="*/ 167428 w 167428"/>
                <a:gd name="connsiteY6" fmla="*/ 1076145 h 1807857"/>
                <a:gd name="connsiteX7" fmla="*/ 83715 w 167428"/>
                <a:gd name="connsiteY7" fmla="*/ 1167945 h 1807857"/>
                <a:gd name="connsiteX8" fmla="*/ 2 w 167428"/>
                <a:gd name="connsiteY8" fmla="*/ 1076145 h 1807857"/>
                <a:gd name="connsiteX9" fmla="*/ 83715 w 167428"/>
                <a:gd name="connsiteY9" fmla="*/ 984345 h 1807857"/>
                <a:gd name="connsiteX10" fmla="*/ 83715 w 167428"/>
                <a:gd name="connsiteY10" fmla="*/ 678548 h 1807857"/>
                <a:gd name="connsiteX11" fmla="*/ 167428 w 167428"/>
                <a:gd name="connsiteY11" fmla="*/ 770348 h 1807857"/>
                <a:gd name="connsiteX12" fmla="*/ 83715 w 167428"/>
                <a:gd name="connsiteY12" fmla="*/ 862148 h 1807857"/>
                <a:gd name="connsiteX13" fmla="*/ 2 w 167428"/>
                <a:gd name="connsiteY13" fmla="*/ 770348 h 1807857"/>
                <a:gd name="connsiteX14" fmla="*/ 83715 w 167428"/>
                <a:gd name="connsiteY14" fmla="*/ 678548 h 1807857"/>
                <a:gd name="connsiteX15" fmla="*/ 83713 w 167428"/>
                <a:gd name="connsiteY15" fmla="*/ 336522 h 1807857"/>
                <a:gd name="connsiteX16" fmla="*/ 167426 w 167428"/>
                <a:gd name="connsiteY16" fmla="*/ 428322 h 1807857"/>
                <a:gd name="connsiteX17" fmla="*/ 83713 w 167428"/>
                <a:gd name="connsiteY17" fmla="*/ 520122 h 1807857"/>
                <a:gd name="connsiteX18" fmla="*/ 0 w 167428"/>
                <a:gd name="connsiteY18" fmla="*/ 428322 h 1807857"/>
                <a:gd name="connsiteX19" fmla="*/ 83713 w 167428"/>
                <a:gd name="connsiteY19" fmla="*/ 336522 h 1807857"/>
                <a:gd name="connsiteX20" fmla="*/ 83715 w 167428"/>
                <a:gd name="connsiteY20" fmla="*/ 0 h 1807857"/>
                <a:gd name="connsiteX21" fmla="*/ 167428 w 167428"/>
                <a:gd name="connsiteY21" fmla="*/ 90153 h 1807857"/>
                <a:gd name="connsiteX22" fmla="*/ 83715 w 167428"/>
                <a:gd name="connsiteY22" fmla="*/ 180306 h 1807857"/>
                <a:gd name="connsiteX23" fmla="*/ 2 w 167428"/>
                <a:gd name="connsiteY23" fmla="*/ 90153 h 1807857"/>
                <a:gd name="connsiteX24" fmla="*/ 83715 w 167428"/>
                <a:gd name="connsiteY24" fmla="*/ 0 h 18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7428" h="1807857">
                  <a:moveTo>
                    <a:pt x="83713" y="1627551"/>
                  </a:moveTo>
                  <a:cubicBezTo>
                    <a:pt x="129946" y="1627551"/>
                    <a:pt x="167426" y="1667914"/>
                    <a:pt x="167426" y="1717704"/>
                  </a:cubicBezTo>
                  <a:cubicBezTo>
                    <a:pt x="167426" y="1767494"/>
                    <a:pt x="129946" y="1807857"/>
                    <a:pt x="83713" y="1807857"/>
                  </a:cubicBezTo>
                  <a:cubicBezTo>
                    <a:pt x="37480" y="1807857"/>
                    <a:pt x="0" y="1767494"/>
                    <a:pt x="0" y="1717704"/>
                  </a:cubicBezTo>
                  <a:cubicBezTo>
                    <a:pt x="0" y="1667914"/>
                    <a:pt x="37480" y="1627551"/>
                    <a:pt x="83713" y="1627551"/>
                  </a:cubicBezTo>
                  <a:close/>
                  <a:moveTo>
                    <a:pt x="83715" y="984345"/>
                  </a:moveTo>
                  <a:cubicBezTo>
                    <a:pt x="129948" y="984345"/>
                    <a:pt x="167428" y="1025445"/>
                    <a:pt x="167428" y="1076145"/>
                  </a:cubicBezTo>
                  <a:cubicBezTo>
                    <a:pt x="167428" y="1126845"/>
                    <a:pt x="129948" y="1167945"/>
                    <a:pt x="83715" y="1167945"/>
                  </a:cubicBezTo>
                  <a:cubicBezTo>
                    <a:pt x="37482" y="1167945"/>
                    <a:pt x="2" y="1126845"/>
                    <a:pt x="2" y="1076145"/>
                  </a:cubicBezTo>
                  <a:cubicBezTo>
                    <a:pt x="2" y="1025445"/>
                    <a:pt x="37482" y="984345"/>
                    <a:pt x="83715" y="984345"/>
                  </a:cubicBezTo>
                  <a:close/>
                  <a:moveTo>
                    <a:pt x="83715" y="678548"/>
                  </a:moveTo>
                  <a:cubicBezTo>
                    <a:pt x="129948" y="678548"/>
                    <a:pt x="167428" y="719648"/>
                    <a:pt x="167428" y="770348"/>
                  </a:cubicBezTo>
                  <a:cubicBezTo>
                    <a:pt x="167428" y="821048"/>
                    <a:pt x="129948" y="862148"/>
                    <a:pt x="83715" y="862148"/>
                  </a:cubicBezTo>
                  <a:cubicBezTo>
                    <a:pt x="37482" y="862148"/>
                    <a:pt x="2" y="821048"/>
                    <a:pt x="2" y="770348"/>
                  </a:cubicBezTo>
                  <a:cubicBezTo>
                    <a:pt x="2" y="719648"/>
                    <a:pt x="37482" y="678548"/>
                    <a:pt x="83715" y="678548"/>
                  </a:cubicBezTo>
                  <a:close/>
                  <a:moveTo>
                    <a:pt x="83713" y="336522"/>
                  </a:moveTo>
                  <a:cubicBezTo>
                    <a:pt x="129946" y="336522"/>
                    <a:pt x="167426" y="377622"/>
                    <a:pt x="167426" y="428322"/>
                  </a:cubicBezTo>
                  <a:cubicBezTo>
                    <a:pt x="167426" y="479022"/>
                    <a:pt x="129946" y="520122"/>
                    <a:pt x="83713" y="520122"/>
                  </a:cubicBezTo>
                  <a:cubicBezTo>
                    <a:pt x="37480" y="520122"/>
                    <a:pt x="0" y="479022"/>
                    <a:pt x="0" y="428322"/>
                  </a:cubicBezTo>
                  <a:cubicBezTo>
                    <a:pt x="0" y="377622"/>
                    <a:pt x="37480" y="336522"/>
                    <a:pt x="83713" y="336522"/>
                  </a:cubicBezTo>
                  <a:close/>
                  <a:moveTo>
                    <a:pt x="83715" y="0"/>
                  </a:moveTo>
                  <a:cubicBezTo>
                    <a:pt x="129948" y="0"/>
                    <a:pt x="167428" y="40363"/>
                    <a:pt x="167428" y="90153"/>
                  </a:cubicBezTo>
                  <a:cubicBezTo>
                    <a:pt x="167428" y="139943"/>
                    <a:pt x="129948" y="180306"/>
                    <a:pt x="83715" y="180306"/>
                  </a:cubicBezTo>
                  <a:cubicBezTo>
                    <a:pt x="37482" y="180306"/>
                    <a:pt x="2" y="139943"/>
                    <a:pt x="2" y="90153"/>
                  </a:cubicBezTo>
                  <a:cubicBezTo>
                    <a:pt x="2" y="40363"/>
                    <a:pt x="37482" y="0"/>
                    <a:pt x="83715"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40" name="Oval 39">
              <a:extLst>
                <a:ext uri="{FF2B5EF4-FFF2-40B4-BE49-F238E27FC236}">
                  <a16:creationId xmlns:a16="http://schemas.microsoft.com/office/drawing/2014/main" id="{07721CDB-A6A8-854B-99ED-2D64CD093C04}"/>
                </a:ext>
              </a:extLst>
            </p:cNvPr>
            <p:cNvSpPr/>
            <p:nvPr/>
          </p:nvSpPr>
          <p:spPr>
            <a:xfrm>
              <a:off x="933358" y="2990889"/>
              <a:ext cx="167425" cy="18030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092FBC1F-DDB2-F94A-AEE8-1E493B7696C5}"/>
                </a:ext>
              </a:extLst>
            </p:cNvPr>
            <p:cNvGrpSpPr/>
            <p:nvPr/>
          </p:nvGrpSpPr>
          <p:grpSpPr>
            <a:xfrm>
              <a:off x="187566" y="3754774"/>
              <a:ext cx="1657178" cy="2239048"/>
              <a:chOff x="187566" y="3754774"/>
              <a:chExt cx="1657178" cy="2239048"/>
            </a:xfrm>
          </p:grpSpPr>
          <p:sp>
            <p:nvSpPr>
              <p:cNvPr id="51" name="Rounded Rectangle 50">
                <a:extLst>
                  <a:ext uri="{FF2B5EF4-FFF2-40B4-BE49-F238E27FC236}">
                    <a16:creationId xmlns:a16="http://schemas.microsoft.com/office/drawing/2014/main" id="{EBDAAF16-8FA1-1A47-B05A-4226ADD62F6C}"/>
                  </a:ext>
                </a:extLst>
              </p:cNvPr>
              <p:cNvSpPr/>
              <p:nvPr/>
            </p:nvSpPr>
            <p:spPr>
              <a:xfrm rot="7489169">
                <a:off x="-88814" y="4060264"/>
                <a:ext cx="2209938" cy="1657178"/>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Oval 52">
                <a:extLst>
                  <a:ext uri="{FF2B5EF4-FFF2-40B4-BE49-F238E27FC236}">
                    <a16:creationId xmlns:a16="http://schemas.microsoft.com/office/drawing/2014/main" id="{39987396-4F73-834E-8AA3-A362CDC5ACAC}"/>
                  </a:ext>
                </a:extLst>
              </p:cNvPr>
              <p:cNvSpPr/>
              <p:nvPr/>
            </p:nvSpPr>
            <p:spPr>
              <a:xfrm>
                <a:off x="933356" y="3754774"/>
                <a:ext cx="165600" cy="180304"/>
              </a:xfrm>
              <a:prstGeom prst="ellipse">
                <a:avLst/>
              </a:prstGeom>
              <a:solidFill>
                <a:schemeClr val="bg1"/>
              </a:solidFill>
              <a:ln>
                <a:noFill/>
              </a:ln>
              <a:effectLst>
                <a:innerShdw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extBox 1">
            <a:extLst>
              <a:ext uri="{FF2B5EF4-FFF2-40B4-BE49-F238E27FC236}">
                <a16:creationId xmlns:a16="http://schemas.microsoft.com/office/drawing/2014/main" id="{80A0D87F-8E59-C04C-8B16-A9631EF43F4B}"/>
              </a:ext>
            </a:extLst>
          </p:cNvPr>
          <p:cNvSpPr txBox="1"/>
          <p:nvPr/>
        </p:nvSpPr>
        <p:spPr>
          <a:xfrm rot="21430628">
            <a:off x="8961619" y="4946394"/>
            <a:ext cx="1938157" cy="461665"/>
          </a:xfrm>
          <a:prstGeom prst="rect">
            <a:avLst/>
          </a:prstGeom>
          <a:noFill/>
        </p:spPr>
        <p:txBody>
          <a:bodyPr wrap="square" rtlCol="0">
            <a:spAutoFit/>
          </a:bodyPr>
          <a:lstStyle/>
          <a:p>
            <a:pPr algn="ctr"/>
            <a:r>
              <a:rPr lang="en-US" sz="2400" b="1" dirty="0">
                <a:solidFill>
                  <a:schemeClr val="bg1"/>
                </a:solidFill>
                <a:latin typeface="Apple Chancery" panose="03020702040506060504" pitchFamily="66" charset="-79"/>
                <a:cs typeface="Apple Chancery" panose="03020702040506060504" pitchFamily="66" charset="-79"/>
              </a:rPr>
              <a:t>Theano</a:t>
            </a:r>
          </a:p>
        </p:txBody>
      </p:sp>
      <p:sp>
        <p:nvSpPr>
          <p:cNvPr id="72" name="Rectangle 71"/>
          <p:cNvSpPr/>
          <p:nvPr/>
        </p:nvSpPr>
        <p:spPr>
          <a:xfrm>
            <a:off x="5561" y="8142"/>
            <a:ext cx="12192000" cy="584775"/>
          </a:xfrm>
          <a:prstGeom prst="rect">
            <a:avLst/>
          </a:prstGeom>
          <a:solidFill>
            <a:srgbClr val="92D050"/>
          </a:solidFill>
        </p:spPr>
        <p:txBody>
          <a:bodyPr wrap="square">
            <a:spAutoFit/>
          </a:bodyPr>
          <a:lstStyle/>
          <a:p>
            <a:pPr algn="ctr"/>
            <a:r>
              <a:rPr lang="en-US" sz="3200" b="1" dirty="0">
                <a:solidFill>
                  <a:schemeClr val="bg1"/>
                </a:solidFill>
              </a:rPr>
              <a:t>Various publicly available deep learning software</a:t>
            </a:r>
          </a:p>
        </p:txBody>
      </p:sp>
      <p:sp>
        <p:nvSpPr>
          <p:cNvPr id="6" name="Oval 5"/>
          <p:cNvSpPr/>
          <p:nvPr/>
        </p:nvSpPr>
        <p:spPr>
          <a:xfrm>
            <a:off x="340996" y="1210763"/>
            <a:ext cx="552677" cy="4572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3" name="Oval 72"/>
          <p:cNvSpPr/>
          <p:nvPr/>
        </p:nvSpPr>
        <p:spPr>
          <a:xfrm>
            <a:off x="11466196" y="1217480"/>
            <a:ext cx="552677" cy="4572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Donut 2">
            <a:extLst>
              <a:ext uri="{FF2B5EF4-FFF2-40B4-BE49-F238E27FC236}">
                <a16:creationId xmlns:a16="http://schemas.microsoft.com/office/drawing/2014/main" id="{4FE518DA-AFAC-8844-8E5B-97E6955D9968}"/>
              </a:ext>
            </a:extLst>
          </p:cNvPr>
          <p:cNvSpPr/>
          <p:nvPr/>
        </p:nvSpPr>
        <p:spPr>
          <a:xfrm>
            <a:off x="2489462" y="4241100"/>
            <a:ext cx="2366114" cy="2135733"/>
          </a:xfrm>
          <a:prstGeom prst="donut">
            <a:avLst>
              <a:gd name="adj" fmla="val 49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5224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A5354E-5D6E-5E49-B01B-C5374F28FCDE}"/>
              </a:ext>
            </a:extLst>
          </p:cNvPr>
          <p:cNvSpPr txBox="1"/>
          <p:nvPr/>
        </p:nvSpPr>
        <p:spPr>
          <a:xfrm>
            <a:off x="0" y="1390389"/>
            <a:ext cx="12192000" cy="5109091"/>
          </a:xfrm>
          <a:prstGeom prst="rect">
            <a:avLst/>
          </a:prstGeom>
          <a:noFill/>
        </p:spPr>
        <p:txBody>
          <a:bodyPr wrap="square" rtlCol="0">
            <a:spAutoFit/>
          </a:bodyPr>
          <a:lstStyle/>
          <a:p>
            <a:pPr marL="285750" indent="-285750">
              <a:buFont typeface="Wingdings" pitchFamily="2" charset="2"/>
              <a:buChar char="q"/>
            </a:pPr>
            <a:r>
              <a:rPr lang="en-IN" sz="2800" dirty="0"/>
              <a:t>Currently, the most famous deep learning library in the world is TensorFlow which is developed by Google’s Brain Team. It is called </a:t>
            </a:r>
            <a:r>
              <a:rPr lang="en-IN" sz="2800" dirty="0" err="1"/>
              <a:t>Tensorflow</a:t>
            </a:r>
            <a:r>
              <a:rPr lang="en-IN" sz="2800" dirty="0"/>
              <a:t> because it takes input as a multi-dimensional array, also known as </a:t>
            </a:r>
            <a:r>
              <a:rPr lang="en-IN" sz="2800" b="1" dirty="0"/>
              <a:t>tensors</a:t>
            </a:r>
            <a:r>
              <a:rPr lang="en-IN" sz="2800" dirty="0"/>
              <a:t>.</a:t>
            </a:r>
          </a:p>
          <a:p>
            <a:pPr marL="285750" indent="-285750">
              <a:buFont typeface="Wingdings" pitchFamily="2" charset="2"/>
              <a:buChar char="q"/>
            </a:pPr>
            <a:endParaRPr lang="en-IN" sz="2800" dirty="0"/>
          </a:p>
          <a:p>
            <a:pPr marL="285750" indent="-285750">
              <a:buFont typeface="Wingdings" pitchFamily="2" charset="2"/>
              <a:buChar char="q"/>
            </a:pPr>
            <a:endParaRPr lang="en-IN" sz="2800" dirty="0"/>
          </a:p>
          <a:p>
            <a:pPr marL="285750" indent="-285750">
              <a:buFont typeface="Wingdings" pitchFamily="2" charset="2"/>
              <a:buChar char="q"/>
            </a:pPr>
            <a:r>
              <a:rPr lang="en-IN" sz="2800" dirty="0"/>
              <a:t>Its architecture works in three parts: </a:t>
            </a:r>
          </a:p>
          <a:p>
            <a:pPr marL="285750" indent="-285750">
              <a:buFont typeface="Wingdings" pitchFamily="2" charset="2"/>
              <a:buChar char="q"/>
            </a:pPr>
            <a:endParaRPr lang="en-IN" sz="2800" dirty="0"/>
          </a:p>
          <a:p>
            <a:pPr marL="285750" indent="-285750">
              <a:buFont typeface="Wingdings" pitchFamily="2" charset="2"/>
              <a:buChar char="Ø"/>
            </a:pPr>
            <a:r>
              <a:rPr lang="en-IN" sz="2800" dirty="0" err="1"/>
              <a:t>Preprocessing</a:t>
            </a:r>
            <a:r>
              <a:rPr lang="en-IN" sz="2800" dirty="0"/>
              <a:t> the data</a:t>
            </a:r>
          </a:p>
          <a:p>
            <a:pPr marL="285750" indent="-285750">
              <a:buFont typeface="Wingdings" pitchFamily="2" charset="2"/>
              <a:buChar char="Ø"/>
            </a:pPr>
            <a:r>
              <a:rPr lang="en-IN" sz="2800" dirty="0"/>
              <a:t>Build the model</a:t>
            </a:r>
          </a:p>
          <a:p>
            <a:pPr marL="285750" indent="-285750">
              <a:buFont typeface="Wingdings" pitchFamily="2" charset="2"/>
              <a:buChar char="Ø"/>
            </a:pPr>
            <a:r>
              <a:rPr lang="en-IN" sz="2800" dirty="0"/>
              <a:t>Train and estimate the model </a:t>
            </a:r>
          </a:p>
          <a:p>
            <a:pPr marL="285750" indent="-285750">
              <a:buFont typeface="Wingdings" pitchFamily="2" charset="2"/>
              <a:buChar char="Ø"/>
            </a:pPr>
            <a:endParaRPr lang="en-IN" sz="2800" dirty="0"/>
          </a:p>
          <a:p>
            <a:pPr marL="285750" indent="-285750">
              <a:buFont typeface="Wingdings" pitchFamily="2" charset="2"/>
              <a:buChar char="q"/>
            </a:pPr>
            <a:endParaRPr lang="en-US" dirty="0"/>
          </a:p>
        </p:txBody>
      </p:sp>
      <p:sp>
        <p:nvSpPr>
          <p:cNvPr id="3" name="TextBox 2">
            <a:extLst>
              <a:ext uri="{FF2B5EF4-FFF2-40B4-BE49-F238E27FC236}">
                <a16:creationId xmlns:a16="http://schemas.microsoft.com/office/drawing/2014/main" id="{ABE46DB5-E448-B940-8802-E930D7CAB131}"/>
              </a:ext>
            </a:extLst>
          </p:cNvPr>
          <p:cNvSpPr txBox="1"/>
          <p:nvPr/>
        </p:nvSpPr>
        <p:spPr>
          <a:xfrm>
            <a:off x="0" y="0"/>
            <a:ext cx="6463430" cy="584775"/>
          </a:xfrm>
          <a:prstGeom prst="rect">
            <a:avLst/>
          </a:prstGeom>
          <a:noFill/>
        </p:spPr>
        <p:txBody>
          <a:bodyPr wrap="square" rtlCol="0">
            <a:spAutoFit/>
          </a:bodyPr>
          <a:lstStyle/>
          <a:p>
            <a:r>
              <a:rPr lang="en-US" sz="3200" dirty="0">
                <a:solidFill>
                  <a:schemeClr val="accent2"/>
                </a:solidFill>
              </a:rPr>
              <a:t>Introduction to </a:t>
            </a:r>
            <a:r>
              <a:rPr lang="en-US" sz="3200" dirty="0" err="1">
                <a:solidFill>
                  <a:schemeClr val="accent2"/>
                </a:solidFill>
              </a:rPr>
              <a:t>tensorflow</a:t>
            </a:r>
            <a:r>
              <a:rPr lang="en-US" sz="3200" dirty="0">
                <a:solidFill>
                  <a:schemeClr val="accent2"/>
                </a:solidFill>
              </a:rPr>
              <a:t>:</a:t>
            </a:r>
          </a:p>
        </p:txBody>
      </p:sp>
    </p:spTree>
    <p:extLst>
      <p:ext uri="{BB962C8B-B14F-4D97-AF65-F5344CB8AC3E}">
        <p14:creationId xmlns:p14="http://schemas.microsoft.com/office/powerpoint/2010/main" val="2373158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A79F46-7C3A-0241-A782-B8D5D9B4E89F}"/>
              </a:ext>
            </a:extLst>
          </p:cNvPr>
          <p:cNvSpPr txBox="1"/>
          <p:nvPr/>
        </p:nvSpPr>
        <p:spPr>
          <a:xfrm>
            <a:off x="0" y="764088"/>
            <a:ext cx="12075090" cy="6678751"/>
          </a:xfrm>
          <a:prstGeom prst="rect">
            <a:avLst/>
          </a:prstGeom>
          <a:noFill/>
        </p:spPr>
        <p:txBody>
          <a:bodyPr wrap="square" rtlCol="0">
            <a:spAutoFit/>
          </a:bodyPr>
          <a:lstStyle/>
          <a:p>
            <a:pPr marL="285750" indent="-285750" algn="just">
              <a:buFont typeface="Wingdings" pitchFamily="2" charset="2"/>
              <a:buChar char="q"/>
            </a:pPr>
            <a:r>
              <a:rPr lang="en-IN" sz="2800" dirty="0"/>
              <a:t>There are numerous components that go into making TensorFlow. The two standout ones are:</a:t>
            </a:r>
          </a:p>
          <a:p>
            <a:pPr marL="285750" indent="-285750" algn="just">
              <a:buFont typeface="Wingdings" pitchFamily="2" charset="2"/>
              <a:buChar char="Ø"/>
            </a:pPr>
            <a:r>
              <a:rPr lang="en-IN" sz="2800" b="1" dirty="0" err="1"/>
              <a:t>TensorBoard</a:t>
            </a:r>
            <a:r>
              <a:rPr lang="en-IN" sz="2800" b="1" dirty="0"/>
              <a:t>:</a:t>
            </a:r>
            <a:r>
              <a:rPr lang="en-IN" sz="2800" dirty="0"/>
              <a:t> Helps in effective data visualization using data flow graphs</a:t>
            </a:r>
          </a:p>
          <a:p>
            <a:pPr marL="285750" indent="-285750" algn="just">
              <a:buFont typeface="Wingdings" pitchFamily="2" charset="2"/>
              <a:buChar char="Ø"/>
            </a:pPr>
            <a:r>
              <a:rPr lang="en-IN" sz="2800" b="1" dirty="0"/>
              <a:t>TensorFlow:</a:t>
            </a:r>
            <a:r>
              <a:rPr lang="en-IN" sz="2800" dirty="0"/>
              <a:t> Useful for rapid deployment of new algorithms/experiments</a:t>
            </a:r>
          </a:p>
          <a:p>
            <a:pPr marL="285750" indent="-285750" algn="just">
              <a:buFont typeface="Wingdings" pitchFamily="2" charset="2"/>
              <a:buChar char="Ø"/>
            </a:pPr>
            <a:endParaRPr lang="en-IN" sz="2800" dirty="0"/>
          </a:p>
          <a:p>
            <a:pPr marL="285750" indent="-285750" algn="just">
              <a:buFont typeface="Wingdings" pitchFamily="2" charset="2"/>
              <a:buChar char="q"/>
            </a:pPr>
            <a:r>
              <a:rPr lang="en-IN" sz="2800" dirty="0"/>
              <a:t>The flexible architecture of TensorFlow enables us to deploy our deep learning models on one or more CPUs (as well as GPUs). Below are a few popular use cases of TensorFlow:</a:t>
            </a:r>
          </a:p>
          <a:p>
            <a:pPr marL="285750" indent="-285750" algn="just">
              <a:buFont typeface="Wingdings" pitchFamily="2" charset="2"/>
              <a:buChar char="q"/>
            </a:pPr>
            <a:endParaRPr lang="en-IN" sz="2800" dirty="0"/>
          </a:p>
          <a:p>
            <a:pPr marL="285750" indent="-285750" algn="just">
              <a:buFont typeface="Wingdings" pitchFamily="2" charset="2"/>
              <a:buChar char="Ø"/>
            </a:pPr>
            <a:r>
              <a:rPr lang="en-IN" sz="2800" b="1" dirty="0"/>
              <a:t>Text-based applications:</a:t>
            </a:r>
            <a:r>
              <a:rPr lang="en-IN" sz="2800" dirty="0"/>
              <a:t> Language detection, text summarization</a:t>
            </a:r>
          </a:p>
          <a:p>
            <a:pPr marL="285750" indent="-285750" algn="just">
              <a:buFont typeface="Wingdings" pitchFamily="2" charset="2"/>
              <a:buChar char="Ø"/>
            </a:pPr>
            <a:r>
              <a:rPr lang="en-IN" sz="2800" b="1" dirty="0"/>
              <a:t>Image recognition:</a:t>
            </a:r>
            <a:r>
              <a:rPr lang="en-IN" sz="2800" dirty="0"/>
              <a:t> Image captioning, face recognition, object detection</a:t>
            </a:r>
          </a:p>
          <a:p>
            <a:pPr marL="285750" indent="-285750" algn="just">
              <a:buFont typeface="Wingdings" pitchFamily="2" charset="2"/>
              <a:buChar char="Ø"/>
            </a:pPr>
            <a:r>
              <a:rPr lang="en-IN" sz="2800" b="1" dirty="0"/>
              <a:t>Sound recognition</a:t>
            </a:r>
          </a:p>
          <a:p>
            <a:pPr marL="285750" indent="-285750" algn="just">
              <a:buFont typeface="Wingdings" pitchFamily="2" charset="2"/>
              <a:buChar char="Ø"/>
            </a:pPr>
            <a:r>
              <a:rPr lang="en-IN" sz="2800" b="1" dirty="0"/>
              <a:t>Time series analysis</a:t>
            </a:r>
          </a:p>
          <a:p>
            <a:pPr marL="285750" indent="-285750" algn="just">
              <a:buFont typeface="Wingdings" pitchFamily="2" charset="2"/>
              <a:buChar char="Ø"/>
            </a:pPr>
            <a:r>
              <a:rPr lang="en-IN" sz="2800" b="1" dirty="0"/>
              <a:t>Video analysis</a:t>
            </a:r>
          </a:p>
          <a:p>
            <a:br>
              <a:rPr lang="en-IN" dirty="0"/>
            </a:br>
            <a:endParaRPr lang="en-US" dirty="0"/>
          </a:p>
        </p:txBody>
      </p:sp>
    </p:spTree>
    <p:extLst>
      <p:ext uri="{BB962C8B-B14F-4D97-AF65-F5344CB8AC3E}">
        <p14:creationId xmlns:p14="http://schemas.microsoft.com/office/powerpoint/2010/main" val="3121564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1E141C-6DA3-644F-B05E-EEAB46E0A469}"/>
              </a:ext>
            </a:extLst>
          </p:cNvPr>
          <p:cNvSpPr txBox="1"/>
          <p:nvPr/>
        </p:nvSpPr>
        <p:spPr>
          <a:xfrm>
            <a:off x="0" y="0"/>
            <a:ext cx="7077205" cy="584775"/>
          </a:xfrm>
          <a:prstGeom prst="rect">
            <a:avLst/>
          </a:prstGeom>
          <a:noFill/>
        </p:spPr>
        <p:txBody>
          <a:bodyPr wrap="square" rtlCol="0">
            <a:spAutoFit/>
          </a:bodyPr>
          <a:lstStyle/>
          <a:p>
            <a:r>
              <a:rPr lang="en-US" sz="3200" dirty="0">
                <a:solidFill>
                  <a:schemeClr val="accent2"/>
                </a:solidFill>
              </a:rPr>
              <a:t>Practical:</a:t>
            </a:r>
          </a:p>
        </p:txBody>
      </p:sp>
      <p:sp>
        <p:nvSpPr>
          <p:cNvPr id="5" name="TextBox 4">
            <a:extLst>
              <a:ext uri="{FF2B5EF4-FFF2-40B4-BE49-F238E27FC236}">
                <a16:creationId xmlns:a16="http://schemas.microsoft.com/office/drawing/2014/main" id="{CEF6924D-06F2-0E44-B8EC-3EA055BCB3CF}"/>
              </a:ext>
            </a:extLst>
          </p:cNvPr>
          <p:cNvSpPr txBox="1"/>
          <p:nvPr/>
        </p:nvSpPr>
        <p:spPr>
          <a:xfrm>
            <a:off x="0" y="1014608"/>
            <a:ext cx="12192000" cy="4401205"/>
          </a:xfrm>
          <a:prstGeom prst="rect">
            <a:avLst/>
          </a:prstGeom>
          <a:noFill/>
        </p:spPr>
        <p:txBody>
          <a:bodyPr wrap="square" rtlCol="0">
            <a:spAutoFit/>
          </a:bodyPr>
          <a:lstStyle/>
          <a:p>
            <a:pPr marL="457200" indent="-457200" algn="just">
              <a:buFont typeface="Wingdings" pitchFamily="2" charset="2"/>
              <a:buChar char="q"/>
            </a:pPr>
            <a:r>
              <a:rPr lang="en-IN" sz="2800" dirty="0"/>
              <a:t>The </a:t>
            </a:r>
            <a:r>
              <a:rPr lang="en-IN" sz="2800" dirty="0">
                <a:hlinkClick r:id="rId2"/>
              </a:rPr>
              <a:t>tf.layers</a:t>
            </a:r>
            <a:r>
              <a:rPr lang="en-IN" sz="2800" dirty="0"/>
              <a:t> module of </a:t>
            </a:r>
            <a:r>
              <a:rPr lang="en-IN" sz="2800" dirty="0" err="1"/>
              <a:t>Tensorflow</a:t>
            </a:r>
            <a:r>
              <a:rPr lang="en-IN" sz="2800" dirty="0"/>
              <a:t> provides a high-level API that makes it easy to construct a neural network. It provides methods that facilitate the creation of dense (fully connected) layers and convolutional layers, adding activation functions, and applying dropout regularization.</a:t>
            </a:r>
          </a:p>
          <a:p>
            <a:pPr marL="457200" indent="-457200" algn="just">
              <a:buFont typeface="Wingdings" pitchFamily="2" charset="2"/>
              <a:buChar char="q"/>
            </a:pPr>
            <a:r>
              <a:rPr lang="en-IN" sz="2800" dirty="0"/>
              <a:t>We will use layers to build a convolutional neural network model to recognize the handwritten digits in the MNIST data set.</a:t>
            </a:r>
          </a:p>
          <a:p>
            <a:pPr marL="457200" indent="-457200" algn="just">
              <a:buFont typeface="Wingdings" pitchFamily="2" charset="2"/>
              <a:buChar char="q"/>
            </a:pPr>
            <a:r>
              <a:rPr lang="en-IN" sz="2800" dirty="0"/>
              <a:t>The </a:t>
            </a:r>
            <a:r>
              <a:rPr lang="en-IN" sz="2800" dirty="0">
                <a:hlinkClick r:id="rId3"/>
              </a:rPr>
              <a:t>MNIST dataset</a:t>
            </a:r>
            <a:r>
              <a:rPr lang="en-IN" sz="2800" dirty="0"/>
              <a:t> comprises 60,000 training examples and 10,000 test examples of the handwritten digits 0–9, formatted as 28x28-pixel monochrome images.</a:t>
            </a:r>
          </a:p>
          <a:p>
            <a:pPr marL="457200" indent="-457200">
              <a:buFont typeface="Wingdings" pitchFamily="2" charset="2"/>
              <a:buChar char="q"/>
            </a:pPr>
            <a:endParaRPr lang="en-US" sz="2800" dirty="0"/>
          </a:p>
        </p:txBody>
      </p:sp>
      <p:pic>
        <p:nvPicPr>
          <p:cNvPr id="7" name="Picture 6">
            <a:extLst>
              <a:ext uri="{FF2B5EF4-FFF2-40B4-BE49-F238E27FC236}">
                <a16:creationId xmlns:a16="http://schemas.microsoft.com/office/drawing/2014/main" id="{F741B6D0-217B-CD44-B7CE-8EB08B752D75}"/>
              </a:ext>
            </a:extLst>
          </p:cNvPr>
          <p:cNvPicPr>
            <a:picLocks noChangeAspect="1"/>
          </p:cNvPicPr>
          <p:nvPr/>
        </p:nvPicPr>
        <p:blipFill>
          <a:blip r:embed="rId4"/>
          <a:stretch>
            <a:fillRect/>
          </a:stretch>
        </p:blipFill>
        <p:spPr>
          <a:xfrm>
            <a:off x="3221624" y="4981271"/>
            <a:ext cx="3229280" cy="1054100"/>
          </a:xfrm>
          <a:prstGeom prst="rect">
            <a:avLst/>
          </a:prstGeom>
        </p:spPr>
      </p:pic>
    </p:spTree>
    <p:extLst>
      <p:ext uri="{BB962C8B-B14F-4D97-AF65-F5344CB8AC3E}">
        <p14:creationId xmlns:p14="http://schemas.microsoft.com/office/powerpoint/2010/main" val="2016657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BAE88E-A4C1-8948-B152-3F41B1BB86A5}"/>
              </a:ext>
            </a:extLst>
          </p:cNvPr>
          <p:cNvSpPr txBox="1"/>
          <p:nvPr/>
        </p:nvSpPr>
        <p:spPr>
          <a:xfrm>
            <a:off x="0" y="0"/>
            <a:ext cx="8192022" cy="584775"/>
          </a:xfrm>
          <a:prstGeom prst="rect">
            <a:avLst/>
          </a:prstGeom>
          <a:noFill/>
        </p:spPr>
        <p:txBody>
          <a:bodyPr wrap="square" rtlCol="0">
            <a:spAutoFit/>
          </a:bodyPr>
          <a:lstStyle/>
          <a:p>
            <a:r>
              <a:rPr lang="en-US" sz="3200" dirty="0">
                <a:solidFill>
                  <a:schemeClr val="accent2"/>
                </a:solidFill>
              </a:rPr>
              <a:t>Introduction to Convolution Neural Networks :</a:t>
            </a:r>
          </a:p>
        </p:txBody>
      </p:sp>
      <p:sp>
        <p:nvSpPr>
          <p:cNvPr id="4" name="TextBox 3">
            <a:extLst>
              <a:ext uri="{FF2B5EF4-FFF2-40B4-BE49-F238E27FC236}">
                <a16:creationId xmlns:a16="http://schemas.microsoft.com/office/drawing/2014/main" id="{D1E312CA-34DD-2946-BE37-12ADA2B2E2DF}"/>
              </a:ext>
            </a:extLst>
          </p:cNvPr>
          <p:cNvSpPr txBox="1"/>
          <p:nvPr/>
        </p:nvSpPr>
        <p:spPr>
          <a:xfrm>
            <a:off x="0" y="801666"/>
            <a:ext cx="12192000" cy="4893647"/>
          </a:xfrm>
          <a:prstGeom prst="rect">
            <a:avLst/>
          </a:prstGeom>
          <a:noFill/>
        </p:spPr>
        <p:txBody>
          <a:bodyPr wrap="square" rtlCol="0">
            <a:spAutoFit/>
          </a:bodyPr>
          <a:lstStyle/>
          <a:p>
            <a:pPr marL="285750" indent="-285750" algn="just">
              <a:buFont typeface="Wingdings" pitchFamily="2" charset="2"/>
              <a:buChar char="q"/>
            </a:pPr>
            <a:r>
              <a:rPr lang="en-IN" sz="2400" dirty="0"/>
              <a:t>Convolutional neural networks (CNNs) are the current state-of-the-art model architecture for image classification tasks. CNNs apply a series of filters to the raw pixel data of an image to extract and learn higher-level features, which the model can then use for classification. CNNs generally have four steps:</a:t>
            </a:r>
          </a:p>
          <a:p>
            <a:pPr marL="285750" indent="-285750" algn="just">
              <a:buFont typeface="Wingdings" pitchFamily="2" charset="2"/>
              <a:buChar char="q"/>
            </a:pPr>
            <a:endParaRPr lang="en-IN" sz="2400" dirty="0"/>
          </a:p>
          <a:p>
            <a:pPr marL="342900" indent="-342900" algn="just">
              <a:buFont typeface="Wingdings" pitchFamily="2" charset="2"/>
              <a:buChar char="Ø"/>
            </a:pPr>
            <a:r>
              <a:rPr lang="en-IN" sz="2400" dirty="0"/>
              <a:t>Convolution</a:t>
            </a:r>
          </a:p>
          <a:p>
            <a:pPr marL="342900" indent="-342900" algn="just">
              <a:buFont typeface="Wingdings" pitchFamily="2" charset="2"/>
              <a:buChar char="Ø"/>
            </a:pPr>
            <a:r>
              <a:rPr lang="en-IN" sz="2400" dirty="0"/>
              <a:t>Pooling</a:t>
            </a:r>
          </a:p>
          <a:p>
            <a:pPr marL="342900" indent="-342900" algn="just">
              <a:buFont typeface="Wingdings" pitchFamily="2" charset="2"/>
              <a:buChar char="Ø"/>
            </a:pPr>
            <a:r>
              <a:rPr lang="en-IN" sz="2400" dirty="0"/>
              <a:t>Flattening</a:t>
            </a:r>
          </a:p>
          <a:p>
            <a:pPr marL="342900" indent="-342900" algn="just">
              <a:buFont typeface="Wingdings" pitchFamily="2" charset="2"/>
              <a:buChar char="Ø"/>
            </a:pPr>
            <a:r>
              <a:rPr lang="en-IN" sz="2400" dirty="0"/>
              <a:t>Full connection</a:t>
            </a:r>
          </a:p>
          <a:p>
            <a:pPr marL="285750" indent="-285750" algn="just">
              <a:buFont typeface="Wingdings" pitchFamily="2" charset="2"/>
              <a:buChar char="q"/>
            </a:pPr>
            <a:endParaRPr lang="en-IN" sz="2400" dirty="0"/>
          </a:p>
          <a:p>
            <a:pPr marL="285750" indent="-285750" algn="just">
              <a:buFont typeface="Wingdings" pitchFamily="2" charset="2"/>
              <a:buChar char="q"/>
            </a:pPr>
            <a:endParaRPr lang="en-IN" sz="2400" dirty="0"/>
          </a:p>
          <a:p>
            <a:pPr marL="342900" indent="-342900" algn="just">
              <a:buFont typeface="Wingdings" pitchFamily="2" charset="2"/>
              <a:buChar char="Ø"/>
            </a:pPr>
            <a:endParaRPr lang="en-IN" sz="2400" dirty="0"/>
          </a:p>
          <a:p>
            <a:pPr marL="285750" indent="-285750" algn="just">
              <a:buFont typeface="Wingdings" pitchFamily="2" charset="2"/>
              <a:buChar char="q"/>
            </a:pPr>
            <a:endParaRPr lang="en-IN" sz="2400" dirty="0"/>
          </a:p>
        </p:txBody>
      </p:sp>
    </p:spTree>
    <p:extLst>
      <p:ext uri="{BB962C8B-B14F-4D97-AF65-F5344CB8AC3E}">
        <p14:creationId xmlns:p14="http://schemas.microsoft.com/office/powerpoint/2010/main" val="2599170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grpSp>
        <p:nvGrpSpPr>
          <p:cNvPr id="37889" name="Group 7">
            <a:extLst>
              <a:ext uri="{FF2B5EF4-FFF2-40B4-BE49-F238E27FC236}">
                <a16:creationId xmlns:a16="http://schemas.microsoft.com/office/drawing/2014/main" id="{13BE7D3E-AA11-C24B-9816-FA6C5E0A7032}"/>
              </a:ext>
            </a:extLst>
          </p:cNvPr>
          <p:cNvGrpSpPr>
            <a:grpSpLocks/>
          </p:cNvGrpSpPr>
          <p:nvPr/>
        </p:nvGrpSpPr>
        <p:grpSpPr bwMode="auto">
          <a:xfrm>
            <a:off x="2119313" y="1068388"/>
            <a:ext cx="1647825" cy="1571625"/>
            <a:chOff x="1571223" y="1107583"/>
            <a:chExt cx="1648495" cy="1571222"/>
          </a:xfrm>
        </p:grpSpPr>
        <p:sp>
          <p:nvSpPr>
            <p:cNvPr id="2" name="Rectangle 1">
              <a:extLst>
                <a:ext uri="{FF2B5EF4-FFF2-40B4-BE49-F238E27FC236}">
                  <a16:creationId xmlns:a16="http://schemas.microsoft.com/office/drawing/2014/main" id="{44307F7E-2B60-194C-9832-6D2E3A7B6536}"/>
                </a:ext>
              </a:extLst>
            </p:cNvPr>
            <p:cNvSpPr/>
            <p:nvPr/>
          </p:nvSpPr>
          <p:spPr>
            <a:xfrm>
              <a:off x="1571223" y="1107583"/>
              <a:ext cx="1557970" cy="1493454"/>
            </a:xfrm>
            <a:prstGeom prst="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D9BFBA4C-60EB-754E-A641-B15593B75508}"/>
                </a:ext>
              </a:extLst>
            </p:cNvPr>
            <p:cNvSpPr/>
            <p:nvPr/>
          </p:nvSpPr>
          <p:spPr>
            <a:xfrm rot="360000">
              <a:off x="1571223" y="1158370"/>
              <a:ext cx="1648495" cy="1520435"/>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37890" name="Group 8">
            <a:extLst>
              <a:ext uri="{FF2B5EF4-FFF2-40B4-BE49-F238E27FC236}">
                <a16:creationId xmlns:a16="http://schemas.microsoft.com/office/drawing/2014/main" id="{DD9BC323-89E1-7E45-9FE6-960B6B4BC539}"/>
              </a:ext>
            </a:extLst>
          </p:cNvPr>
          <p:cNvGrpSpPr>
            <a:grpSpLocks/>
          </p:cNvGrpSpPr>
          <p:nvPr/>
        </p:nvGrpSpPr>
        <p:grpSpPr bwMode="auto">
          <a:xfrm>
            <a:off x="2095500" y="4119563"/>
            <a:ext cx="1647825" cy="1570037"/>
            <a:chOff x="1571223" y="1107583"/>
            <a:chExt cx="1648495" cy="1571222"/>
          </a:xfrm>
        </p:grpSpPr>
        <p:sp>
          <p:nvSpPr>
            <p:cNvPr id="10" name="Rectangle 9">
              <a:extLst>
                <a:ext uri="{FF2B5EF4-FFF2-40B4-BE49-F238E27FC236}">
                  <a16:creationId xmlns:a16="http://schemas.microsoft.com/office/drawing/2014/main" id="{E778DB37-06E0-184C-93D8-4EA9CA0EBF4B}"/>
                </a:ext>
              </a:extLst>
            </p:cNvPr>
            <p:cNvSpPr/>
            <p:nvPr/>
          </p:nvSpPr>
          <p:spPr>
            <a:xfrm>
              <a:off x="1571223" y="1107583"/>
              <a:ext cx="1557971" cy="1493376"/>
            </a:xfrm>
            <a:prstGeom prst="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Rectangle 10">
              <a:extLst>
                <a:ext uri="{FF2B5EF4-FFF2-40B4-BE49-F238E27FC236}">
                  <a16:creationId xmlns:a16="http://schemas.microsoft.com/office/drawing/2014/main" id="{E5403B08-EAD4-DD4B-80A5-A96192EEC85A}"/>
                </a:ext>
              </a:extLst>
            </p:cNvPr>
            <p:cNvSpPr/>
            <p:nvPr/>
          </p:nvSpPr>
          <p:spPr>
            <a:xfrm rot="360000">
              <a:off x="1571223" y="1158421"/>
              <a:ext cx="1648495" cy="1520384"/>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7895" name="TextBox 17">
            <a:extLst>
              <a:ext uri="{FF2B5EF4-FFF2-40B4-BE49-F238E27FC236}">
                <a16:creationId xmlns:a16="http://schemas.microsoft.com/office/drawing/2014/main" id="{C1368C9F-8E14-F542-93EA-B2AB093EA736}"/>
              </a:ext>
            </a:extLst>
          </p:cNvPr>
          <p:cNvSpPr txBox="1">
            <a:spLocks noChangeArrowheads="1"/>
          </p:cNvSpPr>
          <p:nvPr/>
        </p:nvSpPr>
        <p:spPr bwMode="auto">
          <a:xfrm>
            <a:off x="206375" y="3011488"/>
            <a:ext cx="265271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a:solidFill>
                  <a:srgbClr val="C00000"/>
                </a:solidFill>
              </a:rPr>
              <a:t>(Labelled images)</a:t>
            </a:r>
          </a:p>
        </p:txBody>
      </p:sp>
      <p:grpSp>
        <p:nvGrpSpPr>
          <p:cNvPr id="59" name="Group 58">
            <a:extLst>
              <a:ext uri="{FF2B5EF4-FFF2-40B4-BE49-F238E27FC236}">
                <a16:creationId xmlns:a16="http://schemas.microsoft.com/office/drawing/2014/main" id="{AA43216E-81BC-4240-9C4B-7B16A4708B8C}"/>
              </a:ext>
            </a:extLst>
          </p:cNvPr>
          <p:cNvGrpSpPr/>
          <p:nvPr/>
        </p:nvGrpSpPr>
        <p:grpSpPr>
          <a:xfrm>
            <a:off x="5640941" y="1867437"/>
            <a:ext cx="1624018" cy="3282141"/>
            <a:chOff x="4636391" y="1466472"/>
            <a:chExt cx="1242811" cy="3683105"/>
          </a:xfrm>
          <a:scene3d>
            <a:camera prst="isometricOffAxis1Left"/>
            <a:lightRig rig="threePt" dir="t"/>
          </a:scene3d>
        </p:grpSpPr>
        <p:grpSp>
          <p:nvGrpSpPr>
            <p:cNvPr id="58" name="Group 57">
              <a:extLst>
                <a:ext uri="{FF2B5EF4-FFF2-40B4-BE49-F238E27FC236}">
                  <a16:creationId xmlns:a16="http://schemas.microsoft.com/office/drawing/2014/main" id="{24828815-F341-6A4D-A7D0-8A3202DF78CC}"/>
                </a:ext>
              </a:extLst>
            </p:cNvPr>
            <p:cNvGrpSpPr/>
            <p:nvPr/>
          </p:nvGrpSpPr>
          <p:grpSpPr>
            <a:xfrm>
              <a:off x="4636391" y="1466472"/>
              <a:ext cx="1242811" cy="3683105"/>
              <a:chOff x="4636391" y="1466472"/>
              <a:chExt cx="1242811" cy="3683105"/>
            </a:xfrm>
          </p:grpSpPr>
          <p:sp>
            <p:nvSpPr>
              <p:cNvPr id="19" name="Rectangle 18">
                <a:extLst>
                  <a:ext uri="{FF2B5EF4-FFF2-40B4-BE49-F238E27FC236}">
                    <a16:creationId xmlns:a16="http://schemas.microsoft.com/office/drawing/2014/main" id="{A693AE69-AC20-2446-9736-068145EF898E}"/>
                  </a:ext>
                </a:extLst>
              </p:cNvPr>
              <p:cNvSpPr/>
              <p:nvPr/>
            </p:nvSpPr>
            <p:spPr>
              <a:xfrm rot="10800000" flipV="1">
                <a:off x="4636391" y="1466472"/>
                <a:ext cx="1242811" cy="3683105"/>
              </a:xfrm>
              <a:prstGeom prst="rect">
                <a:avLst/>
              </a:prstGeom>
              <a:noFill/>
              <a:ln w="539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Oval 26">
                <a:extLst>
                  <a:ext uri="{FF2B5EF4-FFF2-40B4-BE49-F238E27FC236}">
                    <a16:creationId xmlns:a16="http://schemas.microsoft.com/office/drawing/2014/main" id="{1B2C569F-6E3A-6E46-A64A-E1B734F767E0}"/>
                  </a:ext>
                </a:extLst>
              </p:cNvPr>
              <p:cNvSpPr/>
              <p:nvPr/>
            </p:nvSpPr>
            <p:spPr>
              <a:xfrm>
                <a:off x="4842456" y="1764406"/>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Oval 27">
                <a:extLst>
                  <a:ext uri="{FF2B5EF4-FFF2-40B4-BE49-F238E27FC236}">
                    <a16:creationId xmlns:a16="http://schemas.microsoft.com/office/drawing/2014/main" id="{00C060AC-36E3-5D46-92A1-06DCA638BB6A}"/>
                  </a:ext>
                </a:extLst>
              </p:cNvPr>
              <p:cNvSpPr/>
              <p:nvPr/>
            </p:nvSpPr>
            <p:spPr>
              <a:xfrm>
                <a:off x="5175162" y="176225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Oval 28">
                <a:extLst>
                  <a:ext uri="{FF2B5EF4-FFF2-40B4-BE49-F238E27FC236}">
                    <a16:creationId xmlns:a16="http://schemas.microsoft.com/office/drawing/2014/main" id="{221C413F-BD1B-244C-B9DD-37B913C243B6}"/>
                  </a:ext>
                </a:extLst>
              </p:cNvPr>
              <p:cNvSpPr/>
              <p:nvPr/>
            </p:nvSpPr>
            <p:spPr>
              <a:xfrm>
                <a:off x="5497132" y="1775137"/>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Oval 29">
                <a:extLst>
                  <a:ext uri="{FF2B5EF4-FFF2-40B4-BE49-F238E27FC236}">
                    <a16:creationId xmlns:a16="http://schemas.microsoft.com/office/drawing/2014/main" id="{82154B27-2702-EB41-96B7-775BCF03E452}"/>
                  </a:ext>
                </a:extLst>
              </p:cNvPr>
              <p:cNvSpPr/>
              <p:nvPr/>
            </p:nvSpPr>
            <p:spPr>
              <a:xfrm>
                <a:off x="4853187" y="207135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Oval 30">
                <a:extLst>
                  <a:ext uri="{FF2B5EF4-FFF2-40B4-BE49-F238E27FC236}">
                    <a16:creationId xmlns:a16="http://schemas.microsoft.com/office/drawing/2014/main" id="{9B1D8B67-3F70-904D-A041-DAF57ECD0569}"/>
                  </a:ext>
                </a:extLst>
              </p:cNvPr>
              <p:cNvSpPr/>
              <p:nvPr/>
            </p:nvSpPr>
            <p:spPr>
              <a:xfrm>
                <a:off x="5175162" y="207135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Oval 31">
                <a:extLst>
                  <a:ext uri="{FF2B5EF4-FFF2-40B4-BE49-F238E27FC236}">
                    <a16:creationId xmlns:a16="http://schemas.microsoft.com/office/drawing/2014/main" id="{9B57377F-DDCF-FC49-B3C2-3AAC1847E190}"/>
                  </a:ext>
                </a:extLst>
              </p:cNvPr>
              <p:cNvSpPr/>
              <p:nvPr/>
            </p:nvSpPr>
            <p:spPr>
              <a:xfrm>
                <a:off x="5497137" y="207135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Oval 32">
                <a:extLst>
                  <a:ext uri="{FF2B5EF4-FFF2-40B4-BE49-F238E27FC236}">
                    <a16:creationId xmlns:a16="http://schemas.microsoft.com/office/drawing/2014/main" id="{9FD9C265-1DA1-634B-8766-054B6A839E58}"/>
                  </a:ext>
                </a:extLst>
              </p:cNvPr>
              <p:cNvSpPr/>
              <p:nvPr/>
            </p:nvSpPr>
            <p:spPr>
              <a:xfrm>
                <a:off x="4853187" y="2380446"/>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Oval 33">
                <a:extLst>
                  <a:ext uri="{FF2B5EF4-FFF2-40B4-BE49-F238E27FC236}">
                    <a16:creationId xmlns:a16="http://schemas.microsoft.com/office/drawing/2014/main" id="{C554C1C1-7B08-E14D-ADE1-CC020AAF9E9E}"/>
                  </a:ext>
                </a:extLst>
              </p:cNvPr>
              <p:cNvSpPr/>
              <p:nvPr/>
            </p:nvSpPr>
            <p:spPr>
              <a:xfrm>
                <a:off x="5175162" y="238044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Oval 34">
                <a:extLst>
                  <a:ext uri="{FF2B5EF4-FFF2-40B4-BE49-F238E27FC236}">
                    <a16:creationId xmlns:a16="http://schemas.microsoft.com/office/drawing/2014/main" id="{D78FBF34-42FE-E04B-B32A-24C4158096BF}"/>
                  </a:ext>
                </a:extLst>
              </p:cNvPr>
              <p:cNvSpPr/>
              <p:nvPr/>
            </p:nvSpPr>
            <p:spPr>
              <a:xfrm>
                <a:off x="5510013" y="236757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Oval 35">
                <a:extLst>
                  <a:ext uri="{FF2B5EF4-FFF2-40B4-BE49-F238E27FC236}">
                    <a16:creationId xmlns:a16="http://schemas.microsoft.com/office/drawing/2014/main" id="{57A1A24A-7E75-DB44-991F-35AAB8529DB2}"/>
                  </a:ext>
                </a:extLst>
              </p:cNvPr>
              <p:cNvSpPr/>
              <p:nvPr/>
            </p:nvSpPr>
            <p:spPr>
              <a:xfrm>
                <a:off x="4853187" y="267666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Oval 36">
                <a:extLst>
                  <a:ext uri="{FF2B5EF4-FFF2-40B4-BE49-F238E27FC236}">
                    <a16:creationId xmlns:a16="http://schemas.microsoft.com/office/drawing/2014/main" id="{CB48DEEB-6BCE-1D41-9AF4-3B60D7BF9A52}"/>
                  </a:ext>
                </a:extLst>
              </p:cNvPr>
              <p:cNvSpPr/>
              <p:nvPr/>
            </p:nvSpPr>
            <p:spPr>
              <a:xfrm>
                <a:off x="5188041" y="267665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Oval 37">
                <a:extLst>
                  <a:ext uri="{FF2B5EF4-FFF2-40B4-BE49-F238E27FC236}">
                    <a16:creationId xmlns:a16="http://schemas.microsoft.com/office/drawing/2014/main" id="{A66F8AAA-C70A-4746-9C1B-D1EEF66904A5}"/>
                  </a:ext>
                </a:extLst>
              </p:cNvPr>
              <p:cNvSpPr/>
              <p:nvPr/>
            </p:nvSpPr>
            <p:spPr>
              <a:xfrm>
                <a:off x="5510013" y="267666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Oval 38">
                <a:extLst>
                  <a:ext uri="{FF2B5EF4-FFF2-40B4-BE49-F238E27FC236}">
                    <a16:creationId xmlns:a16="http://schemas.microsoft.com/office/drawing/2014/main" id="{C26BB202-B32D-3D4B-BB75-7AB75968D699}"/>
                  </a:ext>
                </a:extLst>
              </p:cNvPr>
              <p:cNvSpPr/>
              <p:nvPr/>
            </p:nvSpPr>
            <p:spPr>
              <a:xfrm>
                <a:off x="4853187" y="2972873"/>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Oval 39">
                <a:extLst>
                  <a:ext uri="{FF2B5EF4-FFF2-40B4-BE49-F238E27FC236}">
                    <a16:creationId xmlns:a16="http://schemas.microsoft.com/office/drawing/2014/main" id="{0D9D9F1A-B72A-3942-819E-43D1E20A3618}"/>
                  </a:ext>
                </a:extLst>
              </p:cNvPr>
              <p:cNvSpPr/>
              <p:nvPr/>
            </p:nvSpPr>
            <p:spPr>
              <a:xfrm>
                <a:off x="5188041" y="295999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Oval 40">
                <a:extLst>
                  <a:ext uri="{FF2B5EF4-FFF2-40B4-BE49-F238E27FC236}">
                    <a16:creationId xmlns:a16="http://schemas.microsoft.com/office/drawing/2014/main" id="{FCE6B7CC-318F-604D-A7FB-87876354C94F}"/>
                  </a:ext>
                </a:extLst>
              </p:cNvPr>
              <p:cNvSpPr/>
              <p:nvPr/>
            </p:nvSpPr>
            <p:spPr>
              <a:xfrm>
                <a:off x="5510012" y="2959993"/>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Oval 41">
                <a:extLst>
                  <a:ext uri="{FF2B5EF4-FFF2-40B4-BE49-F238E27FC236}">
                    <a16:creationId xmlns:a16="http://schemas.microsoft.com/office/drawing/2014/main" id="{809A026F-8EE8-7046-8D83-501C97AA7B25}"/>
                  </a:ext>
                </a:extLst>
              </p:cNvPr>
              <p:cNvSpPr/>
              <p:nvPr/>
            </p:nvSpPr>
            <p:spPr>
              <a:xfrm>
                <a:off x="4853187" y="326908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Oval 42">
                <a:extLst>
                  <a:ext uri="{FF2B5EF4-FFF2-40B4-BE49-F238E27FC236}">
                    <a16:creationId xmlns:a16="http://schemas.microsoft.com/office/drawing/2014/main" id="{9E432708-18D7-664F-9982-676B2826D671}"/>
                  </a:ext>
                </a:extLst>
              </p:cNvPr>
              <p:cNvSpPr/>
              <p:nvPr/>
            </p:nvSpPr>
            <p:spPr>
              <a:xfrm>
                <a:off x="5188041" y="3269089"/>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4" name="Oval 43">
                <a:extLst>
                  <a:ext uri="{FF2B5EF4-FFF2-40B4-BE49-F238E27FC236}">
                    <a16:creationId xmlns:a16="http://schemas.microsoft.com/office/drawing/2014/main" id="{134577A5-DF3E-A949-BBDC-3CA3721982AA}"/>
                  </a:ext>
                </a:extLst>
              </p:cNvPr>
              <p:cNvSpPr/>
              <p:nvPr/>
            </p:nvSpPr>
            <p:spPr>
              <a:xfrm>
                <a:off x="5510011" y="325620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Oval 44">
                <a:extLst>
                  <a:ext uri="{FF2B5EF4-FFF2-40B4-BE49-F238E27FC236}">
                    <a16:creationId xmlns:a16="http://schemas.microsoft.com/office/drawing/2014/main" id="{02DC29DB-800B-4945-BE2A-B0FD971617CD}"/>
                  </a:ext>
                </a:extLst>
              </p:cNvPr>
              <p:cNvSpPr/>
              <p:nvPr/>
            </p:nvSpPr>
            <p:spPr>
              <a:xfrm>
                <a:off x="4853187" y="356530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Oval 45">
                <a:extLst>
                  <a:ext uri="{FF2B5EF4-FFF2-40B4-BE49-F238E27FC236}">
                    <a16:creationId xmlns:a16="http://schemas.microsoft.com/office/drawing/2014/main" id="{954089F4-CF6C-1542-8AE3-1C3045A028DC}"/>
                  </a:ext>
                </a:extLst>
              </p:cNvPr>
              <p:cNvSpPr/>
              <p:nvPr/>
            </p:nvSpPr>
            <p:spPr>
              <a:xfrm>
                <a:off x="5188041" y="3565302"/>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Oval 46">
                <a:extLst>
                  <a:ext uri="{FF2B5EF4-FFF2-40B4-BE49-F238E27FC236}">
                    <a16:creationId xmlns:a16="http://schemas.microsoft.com/office/drawing/2014/main" id="{CAB9D7FE-F3CA-2A4B-854C-8F4C0C7FE3D8}"/>
                  </a:ext>
                </a:extLst>
              </p:cNvPr>
              <p:cNvSpPr/>
              <p:nvPr/>
            </p:nvSpPr>
            <p:spPr>
              <a:xfrm>
                <a:off x="5510014" y="356530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Oval 47">
                <a:extLst>
                  <a:ext uri="{FF2B5EF4-FFF2-40B4-BE49-F238E27FC236}">
                    <a16:creationId xmlns:a16="http://schemas.microsoft.com/office/drawing/2014/main" id="{015F1792-DE3C-E34C-B6F7-A41EA2923B31}"/>
                  </a:ext>
                </a:extLst>
              </p:cNvPr>
              <p:cNvSpPr/>
              <p:nvPr/>
            </p:nvSpPr>
            <p:spPr>
              <a:xfrm>
                <a:off x="4853187" y="3900152"/>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Oval 48">
                <a:extLst>
                  <a:ext uri="{FF2B5EF4-FFF2-40B4-BE49-F238E27FC236}">
                    <a16:creationId xmlns:a16="http://schemas.microsoft.com/office/drawing/2014/main" id="{D4820761-9F4D-4C4A-8793-B9B257A3474E}"/>
                  </a:ext>
                </a:extLst>
              </p:cNvPr>
              <p:cNvSpPr/>
              <p:nvPr/>
            </p:nvSpPr>
            <p:spPr>
              <a:xfrm>
                <a:off x="5188041" y="3900153"/>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Oval 49">
                <a:extLst>
                  <a:ext uri="{FF2B5EF4-FFF2-40B4-BE49-F238E27FC236}">
                    <a16:creationId xmlns:a16="http://schemas.microsoft.com/office/drawing/2014/main" id="{0BF546FB-53F7-EC4A-A2C9-2E482928756D}"/>
                  </a:ext>
                </a:extLst>
              </p:cNvPr>
              <p:cNvSpPr/>
              <p:nvPr/>
            </p:nvSpPr>
            <p:spPr>
              <a:xfrm>
                <a:off x="5497133" y="3900152"/>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Oval 50">
                <a:extLst>
                  <a:ext uri="{FF2B5EF4-FFF2-40B4-BE49-F238E27FC236}">
                    <a16:creationId xmlns:a16="http://schemas.microsoft.com/office/drawing/2014/main" id="{500A1389-4995-9647-8F4D-98359E1F4D87}"/>
                  </a:ext>
                </a:extLst>
              </p:cNvPr>
              <p:cNvSpPr/>
              <p:nvPr/>
            </p:nvSpPr>
            <p:spPr>
              <a:xfrm>
                <a:off x="4866066" y="424788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2" name="Oval 51">
                <a:extLst>
                  <a:ext uri="{FF2B5EF4-FFF2-40B4-BE49-F238E27FC236}">
                    <a16:creationId xmlns:a16="http://schemas.microsoft.com/office/drawing/2014/main" id="{230972BE-AFF2-934D-89FE-FABC3258B3DB}"/>
                  </a:ext>
                </a:extLst>
              </p:cNvPr>
              <p:cNvSpPr/>
              <p:nvPr/>
            </p:nvSpPr>
            <p:spPr>
              <a:xfrm>
                <a:off x="5188041" y="4247880"/>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3" name="Oval 52">
                <a:extLst>
                  <a:ext uri="{FF2B5EF4-FFF2-40B4-BE49-F238E27FC236}">
                    <a16:creationId xmlns:a16="http://schemas.microsoft.com/office/drawing/2014/main" id="{848A25DF-70CF-B742-9D2F-70E1F2B7DBC8}"/>
                  </a:ext>
                </a:extLst>
              </p:cNvPr>
              <p:cNvSpPr/>
              <p:nvPr/>
            </p:nvSpPr>
            <p:spPr>
              <a:xfrm>
                <a:off x="5510010" y="423500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Oval 53">
                <a:extLst>
                  <a:ext uri="{FF2B5EF4-FFF2-40B4-BE49-F238E27FC236}">
                    <a16:creationId xmlns:a16="http://schemas.microsoft.com/office/drawing/2014/main" id="{974A230B-B4F7-8745-B767-FAAB5DC1C494}"/>
                  </a:ext>
                </a:extLst>
              </p:cNvPr>
              <p:cNvSpPr/>
              <p:nvPr/>
            </p:nvSpPr>
            <p:spPr>
              <a:xfrm>
                <a:off x="4878945" y="456985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Oval 54">
                <a:extLst>
                  <a:ext uri="{FF2B5EF4-FFF2-40B4-BE49-F238E27FC236}">
                    <a16:creationId xmlns:a16="http://schemas.microsoft.com/office/drawing/2014/main" id="{974F76B8-D83B-3F4E-9FD9-766B541F46E9}"/>
                  </a:ext>
                </a:extLst>
              </p:cNvPr>
              <p:cNvSpPr/>
              <p:nvPr/>
            </p:nvSpPr>
            <p:spPr>
              <a:xfrm>
                <a:off x="5200920" y="4569856"/>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56" name="Oval 55">
              <a:extLst>
                <a:ext uri="{FF2B5EF4-FFF2-40B4-BE49-F238E27FC236}">
                  <a16:creationId xmlns:a16="http://schemas.microsoft.com/office/drawing/2014/main" id="{01B4505E-A450-3149-9DB9-10B041083C5E}"/>
                </a:ext>
              </a:extLst>
            </p:cNvPr>
            <p:cNvSpPr/>
            <p:nvPr/>
          </p:nvSpPr>
          <p:spPr>
            <a:xfrm>
              <a:off x="5522890" y="456985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7897" name="TextBox 59">
            <a:extLst>
              <a:ext uri="{FF2B5EF4-FFF2-40B4-BE49-F238E27FC236}">
                <a16:creationId xmlns:a16="http://schemas.microsoft.com/office/drawing/2014/main" id="{E5E7A97D-025B-DC49-8E15-F870A23BFA4A}"/>
              </a:ext>
            </a:extLst>
          </p:cNvPr>
          <p:cNvSpPr txBox="1">
            <a:spLocks noChangeArrowheads="1"/>
          </p:cNvSpPr>
          <p:nvPr/>
        </p:nvSpPr>
        <p:spPr bwMode="auto">
          <a:xfrm>
            <a:off x="5421313" y="1866900"/>
            <a:ext cx="18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37898" name="TextBox 60">
            <a:extLst>
              <a:ext uri="{FF2B5EF4-FFF2-40B4-BE49-F238E27FC236}">
                <a16:creationId xmlns:a16="http://schemas.microsoft.com/office/drawing/2014/main" id="{177F445B-15D9-834C-941E-72F177AB6FC3}"/>
              </a:ext>
            </a:extLst>
          </p:cNvPr>
          <p:cNvSpPr txBox="1">
            <a:spLocks noChangeArrowheads="1"/>
          </p:cNvSpPr>
          <p:nvPr/>
        </p:nvSpPr>
        <p:spPr bwMode="auto">
          <a:xfrm>
            <a:off x="6524625" y="1697038"/>
            <a:ext cx="18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grpSp>
        <p:nvGrpSpPr>
          <p:cNvPr id="62" name="Group 61">
            <a:extLst>
              <a:ext uri="{FF2B5EF4-FFF2-40B4-BE49-F238E27FC236}">
                <a16:creationId xmlns:a16="http://schemas.microsoft.com/office/drawing/2014/main" id="{74F7EA6D-6DE5-0248-BAC8-3AEAD863AFB3}"/>
              </a:ext>
            </a:extLst>
          </p:cNvPr>
          <p:cNvGrpSpPr/>
          <p:nvPr/>
        </p:nvGrpSpPr>
        <p:grpSpPr>
          <a:xfrm>
            <a:off x="4402487" y="1261852"/>
            <a:ext cx="1583929" cy="4078484"/>
            <a:chOff x="4636391" y="1466472"/>
            <a:chExt cx="1242811" cy="3683105"/>
          </a:xfrm>
          <a:scene3d>
            <a:camera prst="isometricOffAxis1Left"/>
            <a:lightRig rig="threePt" dir="t"/>
          </a:scene3d>
        </p:grpSpPr>
        <p:grpSp>
          <p:nvGrpSpPr>
            <p:cNvPr id="63" name="Group 62">
              <a:extLst>
                <a:ext uri="{FF2B5EF4-FFF2-40B4-BE49-F238E27FC236}">
                  <a16:creationId xmlns:a16="http://schemas.microsoft.com/office/drawing/2014/main" id="{BA51FF96-6B46-3942-B3E0-475EC1A41280}"/>
                </a:ext>
              </a:extLst>
            </p:cNvPr>
            <p:cNvGrpSpPr/>
            <p:nvPr/>
          </p:nvGrpSpPr>
          <p:grpSpPr>
            <a:xfrm>
              <a:off x="4636391" y="1466472"/>
              <a:ext cx="1242811" cy="3683105"/>
              <a:chOff x="4636391" y="1466472"/>
              <a:chExt cx="1242811" cy="3683105"/>
            </a:xfrm>
          </p:grpSpPr>
          <p:sp>
            <p:nvSpPr>
              <p:cNvPr id="65" name="Rectangle 64">
                <a:extLst>
                  <a:ext uri="{FF2B5EF4-FFF2-40B4-BE49-F238E27FC236}">
                    <a16:creationId xmlns:a16="http://schemas.microsoft.com/office/drawing/2014/main" id="{7442011B-E5E7-8B41-8F7A-8BFB96E2B78B}"/>
                  </a:ext>
                </a:extLst>
              </p:cNvPr>
              <p:cNvSpPr/>
              <p:nvPr/>
            </p:nvSpPr>
            <p:spPr>
              <a:xfrm rot="10800000" flipV="1">
                <a:off x="4636391" y="1466472"/>
                <a:ext cx="1242811" cy="3683105"/>
              </a:xfrm>
              <a:prstGeom prst="rect">
                <a:avLst/>
              </a:prstGeom>
              <a:noFill/>
              <a:ln w="539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6" name="Oval 65">
                <a:extLst>
                  <a:ext uri="{FF2B5EF4-FFF2-40B4-BE49-F238E27FC236}">
                    <a16:creationId xmlns:a16="http://schemas.microsoft.com/office/drawing/2014/main" id="{769B8D2D-6731-7946-965C-DA70F17B6B47}"/>
                  </a:ext>
                </a:extLst>
              </p:cNvPr>
              <p:cNvSpPr/>
              <p:nvPr/>
            </p:nvSpPr>
            <p:spPr>
              <a:xfrm>
                <a:off x="4842456" y="1764406"/>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7" name="Oval 66">
                <a:extLst>
                  <a:ext uri="{FF2B5EF4-FFF2-40B4-BE49-F238E27FC236}">
                    <a16:creationId xmlns:a16="http://schemas.microsoft.com/office/drawing/2014/main" id="{1006A9D6-AA27-5046-827C-3425C29BFF50}"/>
                  </a:ext>
                </a:extLst>
              </p:cNvPr>
              <p:cNvSpPr/>
              <p:nvPr/>
            </p:nvSpPr>
            <p:spPr>
              <a:xfrm>
                <a:off x="5175162" y="176225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8" name="Oval 67">
                <a:extLst>
                  <a:ext uri="{FF2B5EF4-FFF2-40B4-BE49-F238E27FC236}">
                    <a16:creationId xmlns:a16="http://schemas.microsoft.com/office/drawing/2014/main" id="{08617FA4-727B-6B4D-938B-A0335BCFBCC8}"/>
                  </a:ext>
                </a:extLst>
              </p:cNvPr>
              <p:cNvSpPr/>
              <p:nvPr/>
            </p:nvSpPr>
            <p:spPr>
              <a:xfrm>
                <a:off x="5497132" y="1775137"/>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9" name="Oval 68">
                <a:extLst>
                  <a:ext uri="{FF2B5EF4-FFF2-40B4-BE49-F238E27FC236}">
                    <a16:creationId xmlns:a16="http://schemas.microsoft.com/office/drawing/2014/main" id="{EE231465-F96A-6D45-ABD0-CF3647594EE7}"/>
                  </a:ext>
                </a:extLst>
              </p:cNvPr>
              <p:cNvSpPr/>
              <p:nvPr/>
            </p:nvSpPr>
            <p:spPr>
              <a:xfrm>
                <a:off x="4853187" y="207135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0" name="Oval 69">
                <a:extLst>
                  <a:ext uri="{FF2B5EF4-FFF2-40B4-BE49-F238E27FC236}">
                    <a16:creationId xmlns:a16="http://schemas.microsoft.com/office/drawing/2014/main" id="{87987255-CA76-B048-A5D9-0195E65378B9}"/>
                  </a:ext>
                </a:extLst>
              </p:cNvPr>
              <p:cNvSpPr/>
              <p:nvPr/>
            </p:nvSpPr>
            <p:spPr>
              <a:xfrm>
                <a:off x="5175162" y="207135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 name="Oval 70">
                <a:extLst>
                  <a:ext uri="{FF2B5EF4-FFF2-40B4-BE49-F238E27FC236}">
                    <a16:creationId xmlns:a16="http://schemas.microsoft.com/office/drawing/2014/main" id="{C016EA47-40AE-1A48-80B8-02DCCC303087}"/>
                  </a:ext>
                </a:extLst>
              </p:cNvPr>
              <p:cNvSpPr/>
              <p:nvPr/>
            </p:nvSpPr>
            <p:spPr>
              <a:xfrm>
                <a:off x="5497137" y="207135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2" name="Oval 71">
                <a:extLst>
                  <a:ext uri="{FF2B5EF4-FFF2-40B4-BE49-F238E27FC236}">
                    <a16:creationId xmlns:a16="http://schemas.microsoft.com/office/drawing/2014/main" id="{0508E298-DEDB-054A-9534-FCC64278F11B}"/>
                  </a:ext>
                </a:extLst>
              </p:cNvPr>
              <p:cNvSpPr/>
              <p:nvPr/>
            </p:nvSpPr>
            <p:spPr>
              <a:xfrm>
                <a:off x="4853187" y="2380446"/>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3" name="Oval 72">
                <a:extLst>
                  <a:ext uri="{FF2B5EF4-FFF2-40B4-BE49-F238E27FC236}">
                    <a16:creationId xmlns:a16="http://schemas.microsoft.com/office/drawing/2014/main" id="{3BB1673B-F4ED-A245-B0A4-F6D125B5A3AD}"/>
                  </a:ext>
                </a:extLst>
              </p:cNvPr>
              <p:cNvSpPr/>
              <p:nvPr/>
            </p:nvSpPr>
            <p:spPr>
              <a:xfrm>
                <a:off x="5175162" y="238044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4" name="Oval 73">
                <a:extLst>
                  <a:ext uri="{FF2B5EF4-FFF2-40B4-BE49-F238E27FC236}">
                    <a16:creationId xmlns:a16="http://schemas.microsoft.com/office/drawing/2014/main" id="{F3261185-5C9C-6341-B4B6-DC7F068BF7A4}"/>
                  </a:ext>
                </a:extLst>
              </p:cNvPr>
              <p:cNvSpPr/>
              <p:nvPr/>
            </p:nvSpPr>
            <p:spPr>
              <a:xfrm>
                <a:off x="5510013" y="236757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5" name="Oval 74">
                <a:extLst>
                  <a:ext uri="{FF2B5EF4-FFF2-40B4-BE49-F238E27FC236}">
                    <a16:creationId xmlns:a16="http://schemas.microsoft.com/office/drawing/2014/main" id="{3E565D5F-5B88-A845-A13F-A38309F382D7}"/>
                  </a:ext>
                </a:extLst>
              </p:cNvPr>
              <p:cNvSpPr/>
              <p:nvPr/>
            </p:nvSpPr>
            <p:spPr>
              <a:xfrm>
                <a:off x="4853187" y="267666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6" name="Oval 75">
                <a:extLst>
                  <a:ext uri="{FF2B5EF4-FFF2-40B4-BE49-F238E27FC236}">
                    <a16:creationId xmlns:a16="http://schemas.microsoft.com/office/drawing/2014/main" id="{A1FCD4FE-0948-C44D-96CA-A71929612E5E}"/>
                  </a:ext>
                </a:extLst>
              </p:cNvPr>
              <p:cNvSpPr/>
              <p:nvPr/>
            </p:nvSpPr>
            <p:spPr>
              <a:xfrm>
                <a:off x="5188041" y="267665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7" name="Oval 76">
                <a:extLst>
                  <a:ext uri="{FF2B5EF4-FFF2-40B4-BE49-F238E27FC236}">
                    <a16:creationId xmlns:a16="http://schemas.microsoft.com/office/drawing/2014/main" id="{5ECA5684-28A3-E441-8F7E-F3A4264BE8C7}"/>
                  </a:ext>
                </a:extLst>
              </p:cNvPr>
              <p:cNvSpPr/>
              <p:nvPr/>
            </p:nvSpPr>
            <p:spPr>
              <a:xfrm>
                <a:off x="5510013" y="267666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8" name="Oval 77">
                <a:extLst>
                  <a:ext uri="{FF2B5EF4-FFF2-40B4-BE49-F238E27FC236}">
                    <a16:creationId xmlns:a16="http://schemas.microsoft.com/office/drawing/2014/main" id="{E1B77F4C-8306-FE4B-BE3E-DAA4752805D5}"/>
                  </a:ext>
                </a:extLst>
              </p:cNvPr>
              <p:cNvSpPr/>
              <p:nvPr/>
            </p:nvSpPr>
            <p:spPr>
              <a:xfrm>
                <a:off x="4853187" y="2972873"/>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9" name="Oval 78">
                <a:extLst>
                  <a:ext uri="{FF2B5EF4-FFF2-40B4-BE49-F238E27FC236}">
                    <a16:creationId xmlns:a16="http://schemas.microsoft.com/office/drawing/2014/main" id="{59EE8195-60CA-7749-8518-EBFCD5E3E850}"/>
                  </a:ext>
                </a:extLst>
              </p:cNvPr>
              <p:cNvSpPr/>
              <p:nvPr/>
            </p:nvSpPr>
            <p:spPr>
              <a:xfrm>
                <a:off x="5188041" y="295999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0" name="Oval 79">
                <a:extLst>
                  <a:ext uri="{FF2B5EF4-FFF2-40B4-BE49-F238E27FC236}">
                    <a16:creationId xmlns:a16="http://schemas.microsoft.com/office/drawing/2014/main" id="{E1792D1F-6CC4-6E41-BCA8-1A2AEDE8A0AE}"/>
                  </a:ext>
                </a:extLst>
              </p:cNvPr>
              <p:cNvSpPr/>
              <p:nvPr/>
            </p:nvSpPr>
            <p:spPr>
              <a:xfrm>
                <a:off x="5510012" y="2959993"/>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1" name="Oval 80">
                <a:extLst>
                  <a:ext uri="{FF2B5EF4-FFF2-40B4-BE49-F238E27FC236}">
                    <a16:creationId xmlns:a16="http://schemas.microsoft.com/office/drawing/2014/main" id="{8F5580F8-D0EA-2D44-991B-AF95593E2347}"/>
                  </a:ext>
                </a:extLst>
              </p:cNvPr>
              <p:cNvSpPr/>
              <p:nvPr/>
            </p:nvSpPr>
            <p:spPr>
              <a:xfrm>
                <a:off x="4853187" y="326908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2" name="Oval 81">
                <a:extLst>
                  <a:ext uri="{FF2B5EF4-FFF2-40B4-BE49-F238E27FC236}">
                    <a16:creationId xmlns:a16="http://schemas.microsoft.com/office/drawing/2014/main" id="{28A19152-3FBD-6047-BAF7-620D5637AF3C}"/>
                  </a:ext>
                </a:extLst>
              </p:cNvPr>
              <p:cNvSpPr/>
              <p:nvPr/>
            </p:nvSpPr>
            <p:spPr>
              <a:xfrm>
                <a:off x="5188041" y="3269089"/>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3" name="Oval 82">
                <a:extLst>
                  <a:ext uri="{FF2B5EF4-FFF2-40B4-BE49-F238E27FC236}">
                    <a16:creationId xmlns:a16="http://schemas.microsoft.com/office/drawing/2014/main" id="{54B85360-3DF1-4045-9229-5D39CEF8BE60}"/>
                  </a:ext>
                </a:extLst>
              </p:cNvPr>
              <p:cNvSpPr/>
              <p:nvPr/>
            </p:nvSpPr>
            <p:spPr>
              <a:xfrm>
                <a:off x="5510011" y="325620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4" name="Oval 83">
                <a:extLst>
                  <a:ext uri="{FF2B5EF4-FFF2-40B4-BE49-F238E27FC236}">
                    <a16:creationId xmlns:a16="http://schemas.microsoft.com/office/drawing/2014/main" id="{D86ED1BD-DE75-C842-8426-6DE977D24CFE}"/>
                  </a:ext>
                </a:extLst>
              </p:cNvPr>
              <p:cNvSpPr/>
              <p:nvPr/>
            </p:nvSpPr>
            <p:spPr>
              <a:xfrm>
                <a:off x="4853187" y="356530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5" name="Oval 84">
                <a:extLst>
                  <a:ext uri="{FF2B5EF4-FFF2-40B4-BE49-F238E27FC236}">
                    <a16:creationId xmlns:a16="http://schemas.microsoft.com/office/drawing/2014/main" id="{90EE19F7-AA65-774A-9F6A-CC8209590044}"/>
                  </a:ext>
                </a:extLst>
              </p:cNvPr>
              <p:cNvSpPr/>
              <p:nvPr/>
            </p:nvSpPr>
            <p:spPr>
              <a:xfrm>
                <a:off x="5188041" y="3565302"/>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6" name="Oval 85">
                <a:extLst>
                  <a:ext uri="{FF2B5EF4-FFF2-40B4-BE49-F238E27FC236}">
                    <a16:creationId xmlns:a16="http://schemas.microsoft.com/office/drawing/2014/main" id="{E961D303-B838-D446-9B8E-B066E3348E25}"/>
                  </a:ext>
                </a:extLst>
              </p:cNvPr>
              <p:cNvSpPr/>
              <p:nvPr/>
            </p:nvSpPr>
            <p:spPr>
              <a:xfrm>
                <a:off x="5510014" y="356530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7" name="Oval 86">
                <a:extLst>
                  <a:ext uri="{FF2B5EF4-FFF2-40B4-BE49-F238E27FC236}">
                    <a16:creationId xmlns:a16="http://schemas.microsoft.com/office/drawing/2014/main" id="{2EA69C07-3DDD-254D-9741-E81CC985EECF}"/>
                  </a:ext>
                </a:extLst>
              </p:cNvPr>
              <p:cNvSpPr/>
              <p:nvPr/>
            </p:nvSpPr>
            <p:spPr>
              <a:xfrm>
                <a:off x="4853187" y="3900152"/>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8" name="Oval 87">
                <a:extLst>
                  <a:ext uri="{FF2B5EF4-FFF2-40B4-BE49-F238E27FC236}">
                    <a16:creationId xmlns:a16="http://schemas.microsoft.com/office/drawing/2014/main" id="{9DF222E1-B2E6-564F-8218-D8F6F620D99C}"/>
                  </a:ext>
                </a:extLst>
              </p:cNvPr>
              <p:cNvSpPr/>
              <p:nvPr/>
            </p:nvSpPr>
            <p:spPr>
              <a:xfrm>
                <a:off x="5188041" y="3900153"/>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9" name="Oval 88">
                <a:extLst>
                  <a:ext uri="{FF2B5EF4-FFF2-40B4-BE49-F238E27FC236}">
                    <a16:creationId xmlns:a16="http://schemas.microsoft.com/office/drawing/2014/main" id="{98C38FE9-2B8D-E648-B4A8-410996AFC90E}"/>
                  </a:ext>
                </a:extLst>
              </p:cNvPr>
              <p:cNvSpPr/>
              <p:nvPr/>
            </p:nvSpPr>
            <p:spPr>
              <a:xfrm>
                <a:off x="5497133" y="3900152"/>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0" name="Oval 89">
                <a:extLst>
                  <a:ext uri="{FF2B5EF4-FFF2-40B4-BE49-F238E27FC236}">
                    <a16:creationId xmlns:a16="http://schemas.microsoft.com/office/drawing/2014/main" id="{D437A323-9C97-1649-A4BF-703A3167707A}"/>
                  </a:ext>
                </a:extLst>
              </p:cNvPr>
              <p:cNvSpPr/>
              <p:nvPr/>
            </p:nvSpPr>
            <p:spPr>
              <a:xfrm>
                <a:off x="4866066" y="424788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1" name="Oval 90">
                <a:extLst>
                  <a:ext uri="{FF2B5EF4-FFF2-40B4-BE49-F238E27FC236}">
                    <a16:creationId xmlns:a16="http://schemas.microsoft.com/office/drawing/2014/main" id="{D6C9CDFB-F29E-B043-B7E7-5379B5B03777}"/>
                  </a:ext>
                </a:extLst>
              </p:cNvPr>
              <p:cNvSpPr/>
              <p:nvPr/>
            </p:nvSpPr>
            <p:spPr>
              <a:xfrm>
                <a:off x="5188041" y="4247880"/>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2" name="Oval 91">
                <a:extLst>
                  <a:ext uri="{FF2B5EF4-FFF2-40B4-BE49-F238E27FC236}">
                    <a16:creationId xmlns:a16="http://schemas.microsoft.com/office/drawing/2014/main" id="{B1661736-B9B4-9842-AD74-53A22B991616}"/>
                  </a:ext>
                </a:extLst>
              </p:cNvPr>
              <p:cNvSpPr/>
              <p:nvPr/>
            </p:nvSpPr>
            <p:spPr>
              <a:xfrm>
                <a:off x="5510010" y="423500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3" name="Oval 92">
                <a:extLst>
                  <a:ext uri="{FF2B5EF4-FFF2-40B4-BE49-F238E27FC236}">
                    <a16:creationId xmlns:a16="http://schemas.microsoft.com/office/drawing/2014/main" id="{FEA64BB5-CF19-274F-B92B-65732B95CB4C}"/>
                  </a:ext>
                </a:extLst>
              </p:cNvPr>
              <p:cNvSpPr/>
              <p:nvPr/>
            </p:nvSpPr>
            <p:spPr>
              <a:xfrm>
                <a:off x="4878945" y="456985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4" name="Oval 93">
                <a:extLst>
                  <a:ext uri="{FF2B5EF4-FFF2-40B4-BE49-F238E27FC236}">
                    <a16:creationId xmlns:a16="http://schemas.microsoft.com/office/drawing/2014/main" id="{FF58BE59-729A-4646-A08F-5FEAD6D38888}"/>
                  </a:ext>
                </a:extLst>
              </p:cNvPr>
              <p:cNvSpPr/>
              <p:nvPr/>
            </p:nvSpPr>
            <p:spPr>
              <a:xfrm>
                <a:off x="5200920" y="4569856"/>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64" name="Oval 63">
              <a:extLst>
                <a:ext uri="{FF2B5EF4-FFF2-40B4-BE49-F238E27FC236}">
                  <a16:creationId xmlns:a16="http://schemas.microsoft.com/office/drawing/2014/main" id="{2CC10F6B-2E74-B545-8134-B1983A20B139}"/>
                </a:ext>
              </a:extLst>
            </p:cNvPr>
            <p:cNvSpPr/>
            <p:nvPr/>
          </p:nvSpPr>
          <p:spPr>
            <a:xfrm>
              <a:off x="5522890" y="456985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95" name="Group 94">
            <a:extLst>
              <a:ext uri="{FF2B5EF4-FFF2-40B4-BE49-F238E27FC236}">
                <a16:creationId xmlns:a16="http://schemas.microsoft.com/office/drawing/2014/main" id="{EB0BEF90-3031-FB49-AA3E-F018E17AFBD9}"/>
              </a:ext>
            </a:extLst>
          </p:cNvPr>
          <p:cNvGrpSpPr/>
          <p:nvPr/>
        </p:nvGrpSpPr>
        <p:grpSpPr>
          <a:xfrm>
            <a:off x="6748528" y="2599934"/>
            <a:ext cx="1623947" cy="2549643"/>
            <a:chOff x="4636391" y="1466472"/>
            <a:chExt cx="1242811" cy="3683105"/>
          </a:xfrm>
          <a:scene3d>
            <a:camera prst="isometricOffAxis1Left"/>
            <a:lightRig rig="threePt" dir="t"/>
          </a:scene3d>
        </p:grpSpPr>
        <p:grpSp>
          <p:nvGrpSpPr>
            <p:cNvPr id="96" name="Group 95">
              <a:extLst>
                <a:ext uri="{FF2B5EF4-FFF2-40B4-BE49-F238E27FC236}">
                  <a16:creationId xmlns:a16="http://schemas.microsoft.com/office/drawing/2014/main" id="{9D4C7490-595B-4B44-A418-867769B4D5CB}"/>
                </a:ext>
              </a:extLst>
            </p:cNvPr>
            <p:cNvGrpSpPr/>
            <p:nvPr/>
          </p:nvGrpSpPr>
          <p:grpSpPr>
            <a:xfrm>
              <a:off x="4636391" y="1466472"/>
              <a:ext cx="1242811" cy="3683105"/>
              <a:chOff x="4636391" y="1466472"/>
              <a:chExt cx="1242811" cy="3683105"/>
            </a:xfrm>
          </p:grpSpPr>
          <p:sp>
            <p:nvSpPr>
              <p:cNvPr id="98" name="Rectangle 97">
                <a:extLst>
                  <a:ext uri="{FF2B5EF4-FFF2-40B4-BE49-F238E27FC236}">
                    <a16:creationId xmlns:a16="http://schemas.microsoft.com/office/drawing/2014/main" id="{CA260DD2-6189-A44B-A0A5-DE70CF48E443}"/>
                  </a:ext>
                </a:extLst>
              </p:cNvPr>
              <p:cNvSpPr/>
              <p:nvPr/>
            </p:nvSpPr>
            <p:spPr>
              <a:xfrm rot="10800000" flipV="1">
                <a:off x="4636391" y="1466472"/>
                <a:ext cx="1242811" cy="3683105"/>
              </a:xfrm>
              <a:prstGeom prst="rect">
                <a:avLst/>
              </a:prstGeom>
              <a:noFill/>
              <a:ln w="508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9" name="Oval 98">
                <a:extLst>
                  <a:ext uri="{FF2B5EF4-FFF2-40B4-BE49-F238E27FC236}">
                    <a16:creationId xmlns:a16="http://schemas.microsoft.com/office/drawing/2014/main" id="{46E66C7C-0DF4-0C44-B3F8-4609D1B307BE}"/>
                  </a:ext>
                </a:extLst>
              </p:cNvPr>
              <p:cNvSpPr/>
              <p:nvPr/>
            </p:nvSpPr>
            <p:spPr>
              <a:xfrm>
                <a:off x="4842456" y="1764406"/>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0" name="Oval 99">
                <a:extLst>
                  <a:ext uri="{FF2B5EF4-FFF2-40B4-BE49-F238E27FC236}">
                    <a16:creationId xmlns:a16="http://schemas.microsoft.com/office/drawing/2014/main" id="{A8644D5F-6D70-114D-9BA5-2CD72CC4A10F}"/>
                  </a:ext>
                </a:extLst>
              </p:cNvPr>
              <p:cNvSpPr/>
              <p:nvPr/>
            </p:nvSpPr>
            <p:spPr>
              <a:xfrm>
                <a:off x="5175162" y="1762258"/>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1" name="Oval 100">
                <a:extLst>
                  <a:ext uri="{FF2B5EF4-FFF2-40B4-BE49-F238E27FC236}">
                    <a16:creationId xmlns:a16="http://schemas.microsoft.com/office/drawing/2014/main" id="{0AD43055-42AF-8F4F-8FE2-C11714AC5DCD}"/>
                  </a:ext>
                </a:extLst>
              </p:cNvPr>
              <p:cNvSpPr/>
              <p:nvPr/>
            </p:nvSpPr>
            <p:spPr>
              <a:xfrm>
                <a:off x="5497132" y="1775137"/>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 name="Oval 101">
                <a:extLst>
                  <a:ext uri="{FF2B5EF4-FFF2-40B4-BE49-F238E27FC236}">
                    <a16:creationId xmlns:a16="http://schemas.microsoft.com/office/drawing/2014/main" id="{DB766703-1682-6C46-A5F7-46C8FFDCBB04}"/>
                  </a:ext>
                </a:extLst>
              </p:cNvPr>
              <p:cNvSpPr/>
              <p:nvPr/>
            </p:nvSpPr>
            <p:spPr>
              <a:xfrm>
                <a:off x="4853187" y="2071354"/>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3" name="Oval 102">
                <a:extLst>
                  <a:ext uri="{FF2B5EF4-FFF2-40B4-BE49-F238E27FC236}">
                    <a16:creationId xmlns:a16="http://schemas.microsoft.com/office/drawing/2014/main" id="{E687EEC4-75F2-7D49-91BA-10DAD776613F}"/>
                  </a:ext>
                </a:extLst>
              </p:cNvPr>
              <p:cNvSpPr/>
              <p:nvPr/>
            </p:nvSpPr>
            <p:spPr>
              <a:xfrm>
                <a:off x="5175162" y="2071354"/>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4" name="Oval 103">
                <a:extLst>
                  <a:ext uri="{FF2B5EF4-FFF2-40B4-BE49-F238E27FC236}">
                    <a16:creationId xmlns:a16="http://schemas.microsoft.com/office/drawing/2014/main" id="{60417C67-EEE0-AF4B-AE1E-2B32E57606A4}"/>
                  </a:ext>
                </a:extLst>
              </p:cNvPr>
              <p:cNvSpPr/>
              <p:nvPr/>
            </p:nvSpPr>
            <p:spPr>
              <a:xfrm>
                <a:off x="5497137" y="2071354"/>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5" name="Oval 104">
                <a:extLst>
                  <a:ext uri="{FF2B5EF4-FFF2-40B4-BE49-F238E27FC236}">
                    <a16:creationId xmlns:a16="http://schemas.microsoft.com/office/drawing/2014/main" id="{0D091700-BC47-6D42-B568-282002DD7774}"/>
                  </a:ext>
                </a:extLst>
              </p:cNvPr>
              <p:cNvSpPr/>
              <p:nvPr/>
            </p:nvSpPr>
            <p:spPr>
              <a:xfrm>
                <a:off x="4853187" y="2380446"/>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Oval 105">
                <a:extLst>
                  <a:ext uri="{FF2B5EF4-FFF2-40B4-BE49-F238E27FC236}">
                    <a16:creationId xmlns:a16="http://schemas.microsoft.com/office/drawing/2014/main" id="{E0C6159D-214A-6C4B-9B58-A93AB07D7FDD}"/>
                  </a:ext>
                </a:extLst>
              </p:cNvPr>
              <p:cNvSpPr/>
              <p:nvPr/>
            </p:nvSpPr>
            <p:spPr>
              <a:xfrm>
                <a:off x="5175162" y="2380448"/>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7" name="Oval 106">
                <a:extLst>
                  <a:ext uri="{FF2B5EF4-FFF2-40B4-BE49-F238E27FC236}">
                    <a16:creationId xmlns:a16="http://schemas.microsoft.com/office/drawing/2014/main" id="{D59F51EC-C940-6247-B4D0-3AFB47760FCE}"/>
                  </a:ext>
                </a:extLst>
              </p:cNvPr>
              <p:cNvSpPr/>
              <p:nvPr/>
            </p:nvSpPr>
            <p:spPr>
              <a:xfrm>
                <a:off x="5510013" y="2367571"/>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8" name="Oval 107">
                <a:extLst>
                  <a:ext uri="{FF2B5EF4-FFF2-40B4-BE49-F238E27FC236}">
                    <a16:creationId xmlns:a16="http://schemas.microsoft.com/office/drawing/2014/main" id="{04045230-96E1-8F43-8658-111B9A2B090C}"/>
                  </a:ext>
                </a:extLst>
              </p:cNvPr>
              <p:cNvSpPr/>
              <p:nvPr/>
            </p:nvSpPr>
            <p:spPr>
              <a:xfrm>
                <a:off x="4853187" y="2676661"/>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9" name="Oval 108">
                <a:extLst>
                  <a:ext uri="{FF2B5EF4-FFF2-40B4-BE49-F238E27FC236}">
                    <a16:creationId xmlns:a16="http://schemas.microsoft.com/office/drawing/2014/main" id="{EB0FE3D9-99B1-DD45-B3F6-2B1813DEB9AA}"/>
                  </a:ext>
                </a:extLst>
              </p:cNvPr>
              <p:cNvSpPr/>
              <p:nvPr/>
            </p:nvSpPr>
            <p:spPr>
              <a:xfrm>
                <a:off x="5188041" y="2676655"/>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0" name="Oval 109">
                <a:extLst>
                  <a:ext uri="{FF2B5EF4-FFF2-40B4-BE49-F238E27FC236}">
                    <a16:creationId xmlns:a16="http://schemas.microsoft.com/office/drawing/2014/main" id="{05F68C10-B2D3-F74E-AE66-0BE2DEBB13C8}"/>
                  </a:ext>
                </a:extLst>
              </p:cNvPr>
              <p:cNvSpPr/>
              <p:nvPr/>
            </p:nvSpPr>
            <p:spPr>
              <a:xfrm>
                <a:off x="5510013" y="2676664"/>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1" name="Oval 110">
                <a:extLst>
                  <a:ext uri="{FF2B5EF4-FFF2-40B4-BE49-F238E27FC236}">
                    <a16:creationId xmlns:a16="http://schemas.microsoft.com/office/drawing/2014/main" id="{4532AD7E-5685-514A-885A-DEC6A9AB7DAD}"/>
                  </a:ext>
                </a:extLst>
              </p:cNvPr>
              <p:cNvSpPr/>
              <p:nvPr/>
            </p:nvSpPr>
            <p:spPr>
              <a:xfrm>
                <a:off x="4853187" y="2972873"/>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2" name="Oval 111">
                <a:extLst>
                  <a:ext uri="{FF2B5EF4-FFF2-40B4-BE49-F238E27FC236}">
                    <a16:creationId xmlns:a16="http://schemas.microsoft.com/office/drawing/2014/main" id="{2B4E0C85-514D-9141-B8AF-0C0B2BC36966}"/>
                  </a:ext>
                </a:extLst>
              </p:cNvPr>
              <p:cNvSpPr/>
              <p:nvPr/>
            </p:nvSpPr>
            <p:spPr>
              <a:xfrm>
                <a:off x="5188041" y="2959994"/>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3" name="Oval 112">
                <a:extLst>
                  <a:ext uri="{FF2B5EF4-FFF2-40B4-BE49-F238E27FC236}">
                    <a16:creationId xmlns:a16="http://schemas.microsoft.com/office/drawing/2014/main" id="{5AF9DD04-4F43-E64D-A08F-AC893FEB5BB6}"/>
                  </a:ext>
                </a:extLst>
              </p:cNvPr>
              <p:cNvSpPr/>
              <p:nvPr/>
            </p:nvSpPr>
            <p:spPr>
              <a:xfrm>
                <a:off x="5510012" y="2959993"/>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4" name="Oval 113">
                <a:extLst>
                  <a:ext uri="{FF2B5EF4-FFF2-40B4-BE49-F238E27FC236}">
                    <a16:creationId xmlns:a16="http://schemas.microsoft.com/office/drawing/2014/main" id="{ADB514D5-4555-3549-9650-1B2F1D48A4F1}"/>
                  </a:ext>
                </a:extLst>
              </p:cNvPr>
              <p:cNvSpPr/>
              <p:nvPr/>
            </p:nvSpPr>
            <p:spPr>
              <a:xfrm>
                <a:off x="4853187" y="3269088"/>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5" name="Oval 114">
                <a:extLst>
                  <a:ext uri="{FF2B5EF4-FFF2-40B4-BE49-F238E27FC236}">
                    <a16:creationId xmlns:a16="http://schemas.microsoft.com/office/drawing/2014/main" id="{D9B64FC4-0400-5240-9B13-95B8D25F396B}"/>
                  </a:ext>
                </a:extLst>
              </p:cNvPr>
              <p:cNvSpPr/>
              <p:nvPr/>
            </p:nvSpPr>
            <p:spPr>
              <a:xfrm>
                <a:off x="5188041" y="3269089"/>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6" name="Oval 115">
                <a:extLst>
                  <a:ext uri="{FF2B5EF4-FFF2-40B4-BE49-F238E27FC236}">
                    <a16:creationId xmlns:a16="http://schemas.microsoft.com/office/drawing/2014/main" id="{A1034327-06D8-CF40-8E8B-6464F970BDAE}"/>
                  </a:ext>
                </a:extLst>
              </p:cNvPr>
              <p:cNvSpPr/>
              <p:nvPr/>
            </p:nvSpPr>
            <p:spPr>
              <a:xfrm>
                <a:off x="5510011" y="3256208"/>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7" name="Oval 116">
                <a:extLst>
                  <a:ext uri="{FF2B5EF4-FFF2-40B4-BE49-F238E27FC236}">
                    <a16:creationId xmlns:a16="http://schemas.microsoft.com/office/drawing/2014/main" id="{9C15C6FC-953C-E44A-956B-203EF4217FFF}"/>
                  </a:ext>
                </a:extLst>
              </p:cNvPr>
              <p:cNvSpPr/>
              <p:nvPr/>
            </p:nvSpPr>
            <p:spPr>
              <a:xfrm>
                <a:off x="4853187" y="3565301"/>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8" name="Oval 117">
                <a:extLst>
                  <a:ext uri="{FF2B5EF4-FFF2-40B4-BE49-F238E27FC236}">
                    <a16:creationId xmlns:a16="http://schemas.microsoft.com/office/drawing/2014/main" id="{F434B652-57A4-9F4A-938D-D1D49799EF9A}"/>
                  </a:ext>
                </a:extLst>
              </p:cNvPr>
              <p:cNvSpPr/>
              <p:nvPr/>
            </p:nvSpPr>
            <p:spPr>
              <a:xfrm>
                <a:off x="5188041" y="3565302"/>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9" name="Oval 118">
                <a:extLst>
                  <a:ext uri="{FF2B5EF4-FFF2-40B4-BE49-F238E27FC236}">
                    <a16:creationId xmlns:a16="http://schemas.microsoft.com/office/drawing/2014/main" id="{79426D50-1B0F-BC42-8765-B05F5D602DDD}"/>
                  </a:ext>
                </a:extLst>
              </p:cNvPr>
              <p:cNvSpPr/>
              <p:nvPr/>
            </p:nvSpPr>
            <p:spPr>
              <a:xfrm>
                <a:off x="5510014" y="3565301"/>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0" name="Oval 119">
                <a:extLst>
                  <a:ext uri="{FF2B5EF4-FFF2-40B4-BE49-F238E27FC236}">
                    <a16:creationId xmlns:a16="http://schemas.microsoft.com/office/drawing/2014/main" id="{2433C9A6-4CD0-A345-9F62-212487BD22B9}"/>
                  </a:ext>
                </a:extLst>
              </p:cNvPr>
              <p:cNvSpPr/>
              <p:nvPr/>
            </p:nvSpPr>
            <p:spPr>
              <a:xfrm>
                <a:off x="4853187" y="3900152"/>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1" name="Oval 120">
                <a:extLst>
                  <a:ext uri="{FF2B5EF4-FFF2-40B4-BE49-F238E27FC236}">
                    <a16:creationId xmlns:a16="http://schemas.microsoft.com/office/drawing/2014/main" id="{0420894C-0543-2549-80F4-B8BC5036F5AC}"/>
                  </a:ext>
                </a:extLst>
              </p:cNvPr>
              <p:cNvSpPr/>
              <p:nvPr/>
            </p:nvSpPr>
            <p:spPr>
              <a:xfrm>
                <a:off x="5188041" y="3900153"/>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 name="Oval 121">
                <a:extLst>
                  <a:ext uri="{FF2B5EF4-FFF2-40B4-BE49-F238E27FC236}">
                    <a16:creationId xmlns:a16="http://schemas.microsoft.com/office/drawing/2014/main" id="{B727B775-80F9-4649-AF87-D3C94ED2B6E2}"/>
                  </a:ext>
                </a:extLst>
              </p:cNvPr>
              <p:cNvSpPr/>
              <p:nvPr/>
            </p:nvSpPr>
            <p:spPr>
              <a:xfrm>
                <a:off x="5497133" y="3900152"/>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3" name="Oval 122">
                <a:extLst>
                  <a:ext uri="{FF2B5EF4-FFF2-40B4-BE49-F238E27FC236}">
                    <a16:creationId xmlns:a16="http://schemas.microsoft.com/office/drawing/2014/main" id="{C0AE4206-7421-CD4A-A78C-C820B4E319AB}"/>
                  </a:ext>
                </a:extLst>
              </p:cNvPr>
              <p:cNvSpPr/>
              <p:nvPr/>
            </p:nvSpPr>
            <p:spPr>
              <a:xfrm>
                <a:off x="4866066" y="4247881"/>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4" name="Oval 123">
                <a:extLst>
                  <a:ext uri="{FF2B5EF4-FFF2-40B4-BE49-F238E27FC236}">
                    <a16:creationId xmlns:a16="http://schemas.microsoft.com/office/drawing/2014/main" id="{A5848CC0-FBA7-EC4A-BB00-3852D302FFAE}"/>
                  </a:ext>
                </a:extLst>
              </p:cNvPr>
              <p:cNvSpPr/>
              <p:nvPr/>
            </p:nvSpPr>
            <p:spPr>
              <a:xfrm>
                <a:off x="5188041" y="4247880"/>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5" name="Oval 124">
                <a:extLst>
                  <a:ext uri="{FF2B5EF4-FFF2-40B4-BE49-F238E27FC236}">
                    <a16:creationId xmlns:a16="http://schemas.microsoft.com/office/drawing/2014/main" id="{8188018B-7B06-7649-9DE0-C7305B442850}"/>
                  </a:ext>
                </a:extLst>
              </p:cNvPr>
              <p:cNvSpPr/>
              <p:nvPr/>
            </p:nvSpPr>
            <p:spPr>
              <a:xfrm>
                <a:off x="5510010" y="4235005"/>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6" name="Oval 125">
                <a:extLst>
                  <a:ext uri="{FF2B5EF4-FFF2-40B4-BE49-F238E27FC236}">
                    <a16:creationId xmlns:a16="http://schemas.microsoft.com/office/drawing/2014/main" id="{9CD7CBF2-B072-B841-AAFD-9A24CD033BEF}"/>
                  </a:ext>
                </a:extLst>
              </p:cNvPr>
              <p:cNvSpPr/>
              <p:nvPr/>
            </p:nvSpPr>
            <p:spPr>
              <a:xfrm>
                <a:off x="4878945" y="4569855"/>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7" name="Oval 126">
                <a:extLst>
                  <a:ext uri="{FF2B5EF4-FFF2-40B4-BE49-F238E27FC236}">
                    <a16:creationId xmlns:a16="http://schemas.microsoft.com/office/drawing/2014/main" id="{25DC755F-6EC4-934B-A3FC-C14EDD71273F}"/>
                  </a:ext>
                </a:extLst>
              </p:cNvPr>
              <p:cNvSpPr/>
              <p:nvPr/>
            </p:nvSpPr>
            <p:spPr>
              <a:xfrm>
                <a:off x="5200920" y="4569856"/>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97" name="Oval 96">
              <a:extLst>
                <a:ext uri="{FF2B5EF4-FFF2-40B4-BE49-F238E27FC236}">
                  <a16:creationId xmlns:a16="http://schemas.microsoft.com/office/drawing/2014/main" id="{EA8B908C-BBE6-C246-A852-58C3CE36B2F9}"/>
                </a:ext>
              </a:extLst>
            </p:cNvPr>
            <p:cNvSpPr/>
            <p:nvPr/>
          </p:nvSpPr>
          <p:spPr>
            <a:xfrm>
              <a:off x="5522890" y="4569855"/>
              <a:ext cx="128789" cy="163732"/>
            </a:xfrm>
            <a:prstGeom prst="ellipse">
              <a:avLst/>
            </a:prstGeom>
            <a:ln w="50800"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28" name="Group 127">
            <a:extLst>
              <a:ext uri="{FF2B5EF4-FFF2-40B4-BE49-F238E27FC236}">
                <a16:creationId xmlns:a16="http://schemas.microsoft.com/office/drawing/2014/main" id="{21A62929-9F70-5D43-8514-1469A2DFAF94}"/>
              </a:ext>
            </a:extLst>
          </p:cNvPr>
          <p:cNvGrpSpPr/>
          <p:nvPr/>
        </p:nvGrpSpPr>
        <p:grpSpPr>
          <a:xfrm>
            <a:off x="7750937" y="3132010"/>
            <a:ext cx="1599125" cy="2017568"/>
            <a:chOff x="4636391" y="1466472"/>
            <a:chExt cx="1242811" cy="3683105"/>
          </a:xfrm>
          <a:scene3d>
            <a:camera prst="isometricOffAxis1Left"/>
            <a:lightRig rig="threePt" dir="t"/>
          </a:scene3d>
        </p:grpSpPr>
        <p:grpSp>
          <p:nvGrpSpPr>
            <p:cNvPr id="129" name="Group 128">
              <a:extLst>
                <a:ext uri="{FF2B5EF4-FFF2-40B4-BE49-F238E27FC236}">
                  <a16:creationId xmlns:a16="http://schemas.microsoft.com/office/drawing/2014/main" id="{7EA82AD4-E8AC-4E46-90A8-9F097D40E467}"/>
                </a:ext>
              </a:extLst>
            </p:cNvPr>
            <p:cNvGrpSpPr/>
            <p:nvPr/>
          </p:nvGrpSpPr>
          <p:grpSpPr>
            <a:xfrm>
              <a:off x="4636391" y="1466472"/>
              <a:ext cx="1242811" cy="3683105"/>
              <a:chOff x="4636391" y="1466472"/>
              <a:chExt cx="1242811" cy="3683105"/>
            </a:xfrm>
          </p:grpSpPr>
          <p:sp>
            <p:nvSpPr>
              <p:cNvPr id="131" name="Rectangle 130">
                <a:extLst>
                  <a:ext uri="{FF2B5EF4-FFF2-40B4-BE49-F238E27FC236}">
                    <a16:creationId xmlns:a16="http://schemas.microsoft.com/office/drawing/2014/main" id="{46E3FF19-1C42-174D-BA5E-5F8B65A9B9B9}"/>
                  </a:ext>
                </a:extLst>
              </p:cNvPr>
              <p:cNvSpPr/>
              <p:nvPr/>
            </p:nvSpPr>
            <p:spPr>
              <a:xfrm rot="10800000" flipV="1">
                <a:off x="4636391" y="1466472"/>
                <a:ext cx="1242811" cy="3683105"/>
              </a:xfrm>
              <a:prstGeom prst="rect">
                <a:avLst/>
              </a:prstGeom>
              <a:noFill/>
              <a:ln w="539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2" name="Oval 131">
                <a:extLst>
                  <a:ext uri="{FF2B5EF4-FFF2-40B4-BE49-F238E27FC236}">
                    <a16:creationId xmlns:a16="http://schemas.microsoft.com/office/drawing/2014/main" id="{EAA87E10-DAA7-F340-9A8D-514D66170212}"/>
                  </a:ext>
                </a:extLst>
              </p:cNvPr>
              <p:cNvSpPr/>
              <p:nvPr/>
            </p:nvSpPr>
            <p:spPr>
              <a:xfrm>
                <a:off x="4842456" y="1764406"/>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3" name="Oval 132">
                <a:extLst>
                  <a:ext uri="{FF2B5EF4-FFF2-40B4-BE49-F238E27FC236}">
                    <a16:creationId xmlns:a16="http://schemas.microsoft.com/office/drawing/2014/main" id="{F3F8D5D4-BB41-4843-9BDF-2F358ADC3A5D}"/>
                  </a:ext>
                </a:extLst>
              </p:cNvPr>
              <p:cNvSpPr/>
              <p:nvPr/>
            </p:nvSpPr>
            <p:spPr>
              <a:xfrm>
                <a:off x="5175162" y="176225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4" name="Oval 133">
                <a:extLst>
                  <a:ext uri="{FF2B5EF4-FFF2-40B4-BE49-F238E27FC236}">
                    <a16:creationId xmlns:a16="http://schemas.microsoft.com/office/drawing/2014/main" id="{0EC87B5E-E8C6-4F4F-B198-A8CDCA437263}"/>
                  </a:ext>
                </a:extLst>
              </p:cNvPr>
              <p:cNvSpPr/>
              <p:nvPr/>
            </p:nvSpPr>
            <p:spPr>
              <a:xfrm>
                <a:off x="5497132" y="1775137"/>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5" name="Oval 134">
                <a:extLst>
                  <a:ext uri="{FF2B5EF4-FFF2-40B4-BE49-F238E27FC236}">
                    <a16:creationId xmlns:a16="http://schemas.microsoft.com/office/drawing/2014/main" id="{7B504127-49DC-914D-9686-DDFBCE686C31}"/>
                  </a:ext>
                </a:extLst>
              </p:cNvPr>
              <p:cNvSpPr/>
              <p:nvPr/>
            </p:nvSpPr>
            <p:spPr>
              <a:xfrm>
                <a:off x="4853187" y="207135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6" name="Oval 135">
                <a:extLst>
                  <a:ext uri="{FF2B5EF4-FFF2-40B4-BE49-F238E27FC236}">
                    <a16:creationId xmlns:a16="http://schemas.microsoft.com/office/drawing/2014/main" id="{5003A82B-49A5-7A47-BBF6-B8C265F5B796}"/>
                  </a:ext>
                </a:extLst>
              </p:cNvPr>
              <p:cNvSpPr/>
              <p:nvPr/>
            </p:nvSpPr>
            <p:spPr>
              <a:xfrm>
                <a:off x="5175162" y="207135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7" name="Oval 136">
                <a:extLst>
                  <a:ext uri="{FF2B5EF4-FFF2-40B4-BE49-F238E27FC236}">
                    <a16:creationId xmlns:a16="http://schemas.microsoft.com/office/drawing/2014/main" id="{60818DD7-D5DF-714A-A3E9-3CDA97DEEE62}"/>
                  </a:ext>
                </a:extLst>
              </p:cNvPr>
              <p:cNvSpPr/>
              <p:nvPr/>
            </p:nvSpPr>
            <p:spPr>
              <a:xfrm>
                <a:off x="5497137" y="207135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8" name="Oval 137">
                <a:extLst>
                  <a:ext uri="{FF2B5EF4-FFF2-40B4-BE49-F238E27FC236}">
                    <a16:creationId xmlns:a16="http://schemas.microsoft.com/office/drawing/2014/main" id="{59AD945F-AF64-CC43-A974-C3C7D3788E4A}"/>
                  </a:ext>
                </a:extLst>
              </p:cNvPr>
              <p:cNvSpPr/>
              <p:nvPr/>
            </p:nvSpPr>
            <p:spPr>
              <a:xfrm>
                <a:off x="4853187" y="2380446"/>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9" name="Oval 138">
                <a:extLst>
                  <a:ext uri="{FF2B5EF4-FFF2-40B4-BE49-F238E27FC236}">
                    <a16:creationId xmlns:a16="http://schemas.microsoft.com/office/drawing/2014/main" id="{61CCBB00-35B1-B945-9D22-3A40C062A43B}"/>
                  </a:ext>
                </a:extLst>
              </p:cNvPr>
              <p:cNvSpPr/>
              <p:nvPr/>
            </p:nvSpPr>
            <p:spPr>
              <a:xfrm>
                <a:off x="5175162" y="238044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0" name="Oval 139">
                <a:extLst>
                  <a:ext uri="{FF2B5EF4-FFF2-40B4-BE49-F238E27FC236}">
                    <a16:creationId xmlns:a16="http://schemas.microsoft.com/office/drawing/2014/main" id="{B2D83CE4-0355-5548-8292-3CFF22F62052}"/>
                  </a:ext>
                </a:extLst>
              </p:cNvPr>
              <p:cNvSpPr/>
              <p:nvPr/>
            </p:nvSpPr>
            <p:spPr>
              <a:xfrm>
                <a:off x="5510013" y="236757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1" name="Oval 140">
                <a:extLst>
                  <a:ext uri="{FF2B5EF4-FFF2-40B4-BE49-F238E27FC236}">
                    <a16:creationId xmlns:a16="http://schemas.microsoft.com/office/drawing/2014/main" id="{5EE25902-9EAA-1D47-A9A7-0E975E052AEB}"/>
                  </a:ext>
                </a:extLst>
              </p:cNvPr>
              <p:cNvSpPr/>
              <p:nvPr/>
            </p:nvSpPr>
            <p:spPr>
              <a:xfrm>
                <a:off x="4853187" y="267666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2" name="Oval 141">
                <a:extLst>
                  <a:ext uri="{FF2B5EF4-FFF2-40B4-BE49-F238E27FC236}">
                    <a16:creationId xmlns:a16="http://schemas.microsoft.com/office/drawing/2014/main" id="{5589CF57-74F3-6141-8E32-E5045DC56EB5}"/>
                  </a:ext>
                </a:extLst>
              </p:cNvPr>
              <p:cNvSpPr/>
              <p:nvPr/>
            </p:nvSpPr>
            <p:spPr>
              <a:xfrm>
                <a:off x="5188041" y="267665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3" name="Oval 142">
                <a:extLst>
                  <a:ext uri="{FF2B5EF4-FFF2-40B4-BE49-F238E27FC236}">
                    <a16:creationId xmlns:a16="http://schemas.microsoft.com/office/drawing/2014/main" id="{C34A5DF9-46D4-1F4F-B9B9-14DBD8A69DA5}"/>
                  </a:ext>
                </a:extLst>
              </p:cNvPr>
              <p:cNvSpPr/>
              <p:nvPr/>
            </p:nvSpPr>
            <p:spPr>
              <a:xfrm>
                <a:off x="5510013" y="267666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4" name="Oval 143">
                <a:extLst>
                  <a:ext uri="{FF2B5EF4-FFF2-40B4-BE49-F238E27FC236}">
                    <a16:creationId xmlns:a16="http://schemas.microsoft.com/office/drawing/2014/main" id="{B8A19F23-1BEC-5345-BF99-DEB1061AFD89}"/>
                  </a:ext>
                </a:extLst>
              </p:cNvPr>
              <p:cNvSpPr/>
              <p:nvPr/>
            </p:nvSpPr>
            <p:spPr>
              <a:xfrm>
                <a:off x="4853187" y="2972873"/>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5" name="Oval 144">
                <a:extLst>
                  <a:ext uri="{FF2B5EF4-FFF2-40B4-BE49-F238E27FC236}">
                    <a16:creationId xmlns:a16="http://schemas.microsoft.com/office/drawing/2014/main" id="{6E214927-34D9-7846-B71A-4CF778FC2C57}"/>
                  </a:ext>
                </a:extLst>
              </p:cNvPr>
              <p:cNvSpPr/>
              <p:nvPr/>
            </p:nvSpPr>
            <p:spPr>
              <a:xfrm>
                <a:off x="5188041" y="2959994"/>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6" name="Oval 145">
                <a:extLst>
                  <a:ext uri="{FF2B5EF4-FFF2-40B4-BE49-F238E27FC236}">
                    <a16:creationId xmlns:a16="http://schemas.microsoft.com/office/drawing/2014/main" id="{4D562F70-A467-A846-98C3-58058043F0A6}"/>
                  </a:ext>
                </a:extLst>
              </p:cNvPr>
              <p:cNvSpPr/>
              <p:nvPr/>
            </p:nvSpPr>
            <p:spPr>
              <a:xfrm>
                <a:off x="5510012" y="2959993"/>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7" name="Oval 146">
                <a:extLst>
                  <a:ext uri="{FF2B5EF4-FFF2-40B4-BE49-F238E27FC236}">
                    <a16:creationId xmlns:a16="http://schemas.microsoft.com/office/drawing/2014/main" id="{7CCFD174-E36C-A34B-81AD-2FC583AF0C10}"/>
                  </a:ext>
                </a:extLst>
              </p:cNvPr>
              <p:cNvSpPr/>
              <p:nvPr/>
            </p:nvSpPr>
            <p:spPr>
              <a:xfrm>
                <a:off x="4853187" y="326908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8" name="Oval 147">
                <a:extLst>
                  <a:ext uri="{FF2B5EF4-FFF2-40B4-BE49-F238E27FC236}">
                    <a16:creationId xmlns:a16="http://schemas.microsoft.com/office/drawing/2014/main" id="{8D9A6822-B14A-9A45-A450-318D904BCC35}"/>
                  </a:ext>
                </a:extLst>
              </p:cNvPr>
              <p:cNvSpPr/>
              <p:nvPr/>
            </p:nvSpPr>
            <p:spPr>
              <a:xfrm>
                <a:off x="5188041" y="3269089"/>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9" name="Oval 148">
                <a:extLst>
                  <a:ext uri="{FF2B5EF4-FFF2-40B4-BE49-F238E27FC236}">
                    <a16:creationId xmlns:a16="http://schemas.microsoft.com/office/drawing/2014/main" id="{7E0FF483-A6CC-A543-8BB2-149443E52580}"/>
                  </a:ext>
                </a:extLst>
              </p:cNvPr>
              <p:cNvSpPr/>
              <p:nvPr/>
            </p:nvSpPr>
            <p:spPr>
              <a:xfrm>
                <a:off x="5510011" y="3256208"/>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0" name="Oval 149">
                <a:extLst>
                  <a:ext uri="{FF2B5EF4-FFF2-40B4-BE49-F238E27FC236}">
                    <a16:creationId xmlns:a16="http://schemas.microsoft.com/office/drawing/2014/main" id="{9C35B5BD-D203-FD4B-B180-6FD050B44633}"/>
                  </a:ext>
                </a:extLst>
              </p:cNvPr>
              <p:cNvSpPr/>
              <p:nvPr/>
            </p:nvSpPr>
            <p:spPr>
              <a:xfrm>
                <a:off x="4853187" y="356530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1" name="Oval 150">
                <a:extLst>
                  <a:ext uri="{FF2B5EF4-FFF2-40B4-BE49-F238E27FC236}">
                    <a16:creationId xmlns:a16="http://schemas.microsoft.com/office/drawing/2014/main" id="{6880DEA4-80EB-3040-A5A4-50E00D727B96}"/>
                  </a:ext>
                </a:extLst>
              </p:cNvPr>
              <p:cNvSpPr/>
              <p:nvPr/>
            </p:nvSpPr>
            <p:spPr>
              <a:xfrm>
                <a:off x="5188041" y="3565302"/>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2" name="Oval 151">
                <a:extLst>
                  <a:ext uri="{FF2B5EF4-FFF2-40B4-BE49-F238E27FC236}">
                    <a16:creationId xmlns:a16="http://schemas.microsoft.com/office/drawing/2014/main" id="{1359B273-78C2-2845-9128-726E1D4D6EBB}"/>
                  </a:ext>
                </a:extLst>
              </p:cNvPr>
              <p:cNvSpPr/>
              <p:nvPr/>
            </p:nvSpPr>
            <p:spPr>
              <a:xfrm>
                <a:off x="5510014" y="356530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3" name="Oval 152">
                <a:extLst>
                  <a:ext uri="{FF2B5EF4-FFF2-40B4-BE49-F238E27FC236}">
                    <a16:creationId xmlns:a16="http://schemas.microsoft.com/office/drawing/2014/main" id="{D76B8CEA-C3D0-D34C-B3AB-9ECDDA296B11}"/>
                  </a:ext>
                </a:extLst>
              </p:cNvPr>
              <p:cNvSpPr/>
              <p:nvPr/>
            </p:nvSpPr>
            <p:spPr>
              <a:xfrm>
                <a:off x="4853187" y="3900152"/>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4" name="Oval 153">
                <a:extLst>
                  <a:ext uri="{FF2B5EF4-FFF2-40B4-BE49-F238E27FC236}">
                    <a16:creationId xmlns:a16="http://schemas.microsoft.com/office/drawing/2014/main" id="{4C41BAD6-1104-7C4D-9150-1A51A6C4B30A}"/>
                  </a:ext>
                </a:extLst>
              </p:cNvPr>
              <p:cNvSpPr/>
              <p:nvPr/>
            </p:nvSpPr>
            <p:spPr>
              <a:xfrm>
                <a:off x="5188041" y="3900153"/>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5" name="Oval 154">
                <a:extLst>
                  <a:ext uri="{FF2B5EF4-FFF2-40B4-BE49-F238E27FC236}">
                    <a16:creationId xmlns:a16="http://schemas.microsoft.com/office/drawing/2014/main" id="{B1315768-CD65-BB42-A54E-67E70912E333}"/>
                  </a:ext>
                </a:extLst>
              </p:cNvPr>
              <p:cNvSpPr/>
              <p:nvPr/>
            </p:nvSpPr>
            <p:spPr>
              <a:xfrm>
                <a:off x="5497133" y="3900152"/>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6" name="Oval 155">
                <a:extLst>
                  <a:ext uri="{FF2B5EF4-FFF2-40B4-BE49-F238E27FC236}">
                    <a16:creationId xmlns:a16="http://schemas.microsoft.com/office/drawing/2014/main" id="{1BA40090-0981-7E42-9370-6F3DA9C08BCC}"/>
                  </a:ext>
                </a:extLst>
              </p:cNvPr>
              <p:cNvSpPr/>
              <p:nvPr/>
            </p:nvSpPr>
            <p:spPr>
              <a:xfrm>
                <a:off x="4866066" y="4247881"/>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7" name="Oval 156">
                <a:extLst>
                  <a:ext uri="{FF2B5EF4-FFF2-40B4-BE49-F238E27FC236}">
                    <a16:creationId xmlns:a16="http://schemas.microsoft.com/office/drawing/2014/main" id="{632D34F3-C7AF-864E-A614-D69B3273E320}"/>
                  </a:ext>
                </a:extLst>
              </p:cNvPr>
              <p:cNvSpPr/>
              <p:nvPr/>
            </p:nvSpPr>
            <p:spPr>
              <a:xfrm>
                <a:off x="5188041" y="4247880"/>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8" name="Oval 157">
                <a:extLst>
                  <a:ext uri="{FF2B5EF4-FFF2-40B4-BE49-F238E27FC236}">
                    <a16:creationId xmlns:a16="http://schemas.microsoft.com/office/drawing/2014/main" id="{D9447F01-D7BF-7845-83D3-051FE57E850A}"/>
                  </a:ext>
                </a:extLst>
              </p:cNvPr>
              <p:cNvSpPr/>
              <p:nvPr/>
            </p:nvSpPr>
            <p:spPr>
              <a:xfrm>
                <a:off x="5510010" y="423500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9" name="Oval 158">
                <a:extLst>
                  <a:ext uri="{FF2B5EF4-FFF2-40B4-BE49-F238E27FC236}">
                    <a16:creationId xmlns:a16="http://schemas.microsoft.com/office/drawing/2014/main" id="{8FC3732F-49D1-D742-8AAF-C4168F233FB3}"/>
                  </a:ext>
                </a:extLst>
              </p:cNvPr>
              <p:cNvSpPr/>
              <p:nvPr/>
            </p:nvSpPr>
            <p:spPr>
              <a:xfrm>
                <a:off x="4878945" y="456985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0" name="Oval 159">
                <a:extLst>
                  <a:ext uri="{FF2B5EF4-FFF2-40B4-BE49-F238E27FC236}">
                    <a16:creationId xmlns:a16="http://schemas.microsoft.com/office/drawing/2014/main" id="{FE427E62-4864-524F-88F5-185E937E54EE}"/>
                  </a:ext>
                </a:extLst>
              </p:cNvPr>
              <p:cNvSpPr/>
              <p:nvPr/>
            </p:nvSpPr>
            <p:spPr>
              <a:xfrm>
                <a:off x="5200920" y="4569856"/>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30" name="Oval 129">
              <a:extLst>
                <a:ext uri="{FF2B5EF4-FFF2-40B4-BE49-F238E27FC236}">
                  <a16:creationId xmlns:a16="http://schemas.microsoft.com/office/drawing/2014/main" id="{FDE85F52-C976-724B-BDCD-6C4C700CB718}"/>
                </a:ext>
              </a:extLst>
            </p:cNvPr>
            <p:cNvSpPr/>
            <p:nvPr/>
          </p:nvSpPr>
          <p:spPr>
            <a:xfrm>
              <a:off x="5522890" y="4569855"/>
              <a:ext cx="128789" cy="163732"/>
            </a:xfrm>
            <a:prstGeom prst="ellipse">
              <a:avLst/>
            </a:prstGeom>
            <a:ln w="53975" cmpd="sng"/>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7902" name="TextBox 160">
            <a:extLst>
              <a:ext uri="{FF2B5EF4-FFF2-40B4-BE49-F238E27FC236}">
                <a16:creationId xmlns:a16="http://schemas.microsoft.com/office/drawing/2014/main" id="{BD156D9B-9F88-A146-BC01-DF96DB2811E7}"/>
              </a:ext>
            </a:extLst>
          </p:cNvPr>
          <p:cNvSpPr txBox="1">
            <a:spLocks noChangeArrowheads="1"/>
          </p:cNvSpPr>
          <p:nvPr/>
        </p:nvSpPr>
        <p:spPr bwMode="auto">
          <a:xfrm>
            <a:off x="10325100" y="2455863"/>
            <a:ext cx="1866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b="1">
                <a:solidFill>
                  <a:schemeClr val="accent1"/>
                </a:solidFill>
              </a:rPr>
              <a:t>Output</a:t>
            </a:r>
          </a:p>
        </p:txBody>
      </p:sp>
      <p:cxnSp>
        <p:nvCxnSpPr>
          <p:cNvPr id="164" name="Curved Connector 163">
            <a:extLst>
              <a:ext uri="{FF2B5EF4-FFF2-40B4-BE49-F238E27FC236}">
                <a16:creationId xmlns:a16="http://schemas.microsoft.com/office/drawing/2014/main" id="{539AAC72-48A2-1B4D-9C8C-1483025797D0}"/>
              </a:ext>
            </a:extLst>
          </p:cNvPr>
          <p:cNvCxnSpPr/>
          <p:nvPr/>
        </p:nvCxnSpPr>
        <p:spPr>
          <a:xfrm>
            <a:off x="3841750" y="1866900"/>
            <a:ext cx="1012825" cy="522288"/>
          </a:xfrm>
          <a:prstGeom prst="curvedConnector3">
            <a:avLst/>
          </a:prstGeom>
          <a:ln w="3492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Curved Connector 165">
            <a:extLst>
              <a:ext uri="{FF2B5EF4-FFF2-40B4-BE49-F238E27FC236}">
                <a16:creationId xmlns:a16="http://schemas.microsoft.com/office/drawing/2014/main" id="{016E278A-723D-1C49-B008-3B385287CBA0}"/>
              </a:ext>
            </a:extLst>
          </p:cNvPr>
          <p:cNvCxnSpPr/>
          <p:nvPr/>
        </p:nvCxnSpPr>
        <p:spPr>
          <a:xfrm>
            <a:off x="4994275" y="1597025"/>
            <a:ext cx="1173163" cy="792163"/>
          </a:xfrm>
          <a:prstGeom prst="curvedConnector3">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Curved Connector 167">
            <a:extLst>
              <a:ext uri="{FF2B5EF4-FFF2-40B4-BE49-F238E27FC236}">
                <a16:creationId xmlns:a16="http://schemas.microsoft.com/office/drawing/2014/main" id="{3E9F9473-21B7-8B47-AB88-81E15D766508}"/>
              </a:ext>
            </a:extLst>
          </p:cNvPr>
          <p:cNvCxnSpPr>
            <a:endCxn id="34" idx="4"/>
          </p:cNvCxnSpPr>
          <p:nvPr/>
        </p:nvCxnSpPr>
        <p:spPr>
          <a:xfrm>
            <a:off x="5421313" y="2236788"/>
            <a:ext cx="1008062" cy="590550"/>
          </a:xfrm>
          <a:prstGeom prst="curvedConnector4">
            <a:avLst>
              <a:gd name="adj1" fmla="val 45822"/>
              <a:gd name="adj2" fmla="val 138677"/>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Curved Connector 169">
            <a:extLst>
              <a:ext uri="{FF2B5EF4-FFF2-40B4-BE49-F238E27FC236}">
                <a16:creationId xmlns:a16="http://schemas.microsoft.com/office/drawing/2014/main" id="{4B0E9FCC-5398-9648-8BA9-F77651212E93}"/>
              </a:ext>
            </a:extLst>
          </p:cNvPr>
          <p:cNvCxnSpPr>
            <a:stCxn id="79" idx="6"/>
            <a:endCxn id="40" idx="4"/>
          </p:cNvCxnSpPr>
          <p:nvPr/>
        </p:nvCxnSpPr>
        <p:spPr>
          <a:xfrm>
            <a:off x="5268913" y="3006725"/>
            <a:ext cx="1176337" cy="338138"/>
          </a:xfrm>
          <a:prstGeom prst="curvedConnector4">
            <a:avLst>
              <a:gd name="adj1" fmla="val 46423"/>
              <a:gd name="adj2" fmla="val 167650"/>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Curved Connector 173">
            <a:extLst>
              <a:ext uri="{FF2B5EF4-FFF2-40B4-BE49-F238E27FC236}">
                <a16:creationId xmlns:a16="http://schemas.microsoft.com/office/drawing/2014/main" id="{BDE4F7FC-D33A-1347-A23C-E9339A760968}"/>
              </a:ext>
            </a:extLst>
          </p:cNvPr>
          <p:cNvCxnSpPr>
            <a:cxnSpLocks/>
          </p:cNvCxnSpPr>
          <p:nvPr/>
        </p:nvCxnSpPr>
        <p:spPr>
          <a:xfrm>
            <a:off x="5165725" y="3648075"/>
            <a:ext cx="1158875" cy="769938"/>
          </a:xfrm>
          <a:prstGeom prst="curvedConnector3">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Curved Connector 177">
            <a:extLst>
              <a:ext uri="{FF2B5EF4-FFF2-40B4-BE49-F238E27FC236}">
                <a16:creationId xmlns:a16="http://schemas.microsoft.com/office/drawing/2014/main" id="{D8EB04FB-BC25-F441-85CF-94F06727431B}"/>
              </a:ext>
            </a:extLst>
          </p:cNvPr>
          <p:cNvCxnSpPr/>
          <p:nvPr/>
        </p:nvCxnSpPr>
        <p:spPr>
          <a:xfrm>
            <a:off x="5060950" y="4346575"/>
            <a:ext cx="1463675" cy="358775"/>
          </a:xfrm>
          <a:prstGeom prst="curvedConnector3">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Curved Connector 179">
            <a:extLst>
              <a:ext uri="{FF2B5EF4-FFF2-40B4-BE49-F238E27FC236}">
                <a16:creationId xmlns:a16="http://schemas.microsoft.com/office/drawing/2014/main" id="{2F1C4F3A-9998-C347-B150-F4369EFED7CE}"/>
              </a:ext>
            </a:extLst>
          </p:cNvPr>
          <p:cNvCxnSpPr>
            <a:endCxn id="100" idx="4"/>
          </p:cNvCxnSpPr>
          <p:nvPr/>
        </p:nvCxnSpPr>
        <p:spPr>
          <a:xfrm>
            <a:off x="6618288" y="2389188"/>
            <a:ext cx="919162" cy="528637"/>
          </a:xfrm>
          <a:prstGeom prst="curvedConnector4">
            <a:avLst>
              <a:gd name="adj1" fmla="val 45423"/>
              <a:gd name="adj2" fmla="val 143276"/>
            </a:avLst>
          </a:prstGeom>
          <a:ln w="254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Curved Connector 181">
            <a:extLst>
              <a:ext uri="{FF2B5EF4-FFF2-40B4-BE49-F238E27FC236}">
                <a16:creationId xmlns:a16="http://schemas.microsoft.com/office/drawing/2014/main" id="{A0FF4AAE-7D97-084E-87E6-E27FBC9397AC}"/>
              </a:ext>
            </a:extLst>
          </p:cNvPr>
          <p:cNvCxnSpPr>
            <a:endCxn id="106" idx="5"/>
          </p:cNvCxnSpPr>
          <p:nvPr/>
        </p:nvCxnSpPr>
        <p:spPr>
          <a:xfrm>
            <a:off x="6618288" y="3175000"/>
            <a:ext cx="977900" cy="153988"/>
          </a:xfrm>
          <a:prstGeom prst="curvedConnector4">
            <a:avLst>
              <a:gd name="adj1" fmla="val 42661"/>
              <a:gd name="adj2" fmla="val 248377"/>
            </a:avLst>
          </a:prstGeom>
          <a:ln w="254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Curved Connector 185">
            <a:extLst>
              <a:ext uri="{FF2B5EF4-FFF2-40B4-BE49-F238E27FC236}">
                <a16:creationId xmlns:a16="http://schemas.microsoft.com/office/drawing/2014/main" id="{65E56EFF-B032-6044-925C-3B10FA03A530}"/>
              </a:ext>
            </a:extLst>
          </p:cNvPr>
          <p:cNvCxnSpPr>
            <a:endCxn id="115" idx="5"/>
          </p:cNvCxnSpPr>
          <p:nvPr/>
        </p:nvCxnSpPr>
        <p:spPr>
          <a:xfrm>
            <a:off x="6618288" y="3619500"/>
            <a:ext cx="995362" cy="325438"/>
          </a:xfrm>
          <a:prstGeom prst="curvedConnector4">
            <a:avLst>
              <a:gd name="adj1" fmla="val 42785"/>
              <a:gd name="adj2" fmla="val 170375"/>
            </a:avLst>
          </a:prstGeom>
          <a:ln w="254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Curved Connector 187">
            <a:extLst>
              <a:ext uri="{FF2B5EF4-FFF2-40B4-BE49-F238E27FC236}">
                <a16:creationId xmlns:a16="http://schemas.microsoft.com/office/drawing/2014/main" id="{FFA2CD1A-166C-164C-961A-177F125C74C4}"/>
              </a:ext>
            </a:extLst>
          </p:cNvPr>
          <p:cNvCxnSpPr/>
          <p:nvPr/>
        </p:nvCxnSpPr>
        <p:spPr>
          <a:xfrm>
            <a:off x="6429375" y="4079875"/>
            <a:ext cx="1166813" cy="552450"/>
          </a:xfrm>
          <a:prstGeom prst="curvedConnector3">
            <a:avLst/>
          </a:prstGeom>
          <a:ln w="254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2" name="Curved Connector 191">
            <a:extLst>
              <a:ext uri="{FF2B5EF4-FFF2-40B4-BE49-F238E27FC236}">
                <a16:creationId xmlns:a16="http://schemas.microsoft.com/office/drawing/2014/main" id="{871F56FC-247D-CB4C-9D47-F79B3E1D78B4}"/>
              </a:ext>
            </a:extLst>
          </p:cNvPr>
          <p:cNvCxnSpPr/>
          <p:nvPr/>
        </p:nvCxnSpPr>
        <p:spPr>
          <a:xfrm>
            <a:off x="7713663" y="3006725"/>
            <a:ext cx="760412" cy="482600"/>
          </a:xfrm>
          <a:prstGeom prst="curvedConnector3">
            <a:avLst/>
          </a:prstGeom>
          <a:ln w="254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6" name="Curved Connector 195">
            <a:extLst>
              <a:ext uri="{FF2B5EF4-FFF2-40B4-BE49-F238E27FC236}">
                <a16:creationId xmlns:a16="http://schemas.microsoft.com/office/drawing/2014/main" id="{7C30C204-DAE3-924B-B51C-C20B49E66B90}"/>
              </a:ext>
            </a:extLst>
          </p:cNvPr>
          <p:cNvCxnSpPr>
            <a:cxnSpLocks/>
          </p:cNvCxnSpPr>
          <p:nvPr/>
        </p:nvCxnSpPr>
        <p:spPr>
          <a:xfrm rot="16200000" flipH="1">
            <a:off x="7970837" y="3533776"/>
            <a:ext cx="563563" cy="989012"/>
          </a:xfrm>
          <a:prstGeom prst="curvedConnector3">
            <a:avLst/>
          </a:prstGeom>
          <a:ln w="254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Curved Connector 197">
            <a:extLst>
              <a:ext uri="{FF2B5EF4-FFF2-40B4-BE49-F238E27FC236}">
                <a16:creationId xmlns:a16="http://schemas.microsoft.com/office/drawing/2014/main" id="{B01DD962-FC9A-D547-896D-3D9CCDD2B4C1}"/>
              </a:ext>
            </a:extLst>
          </p:cNvPr>
          <p:cNvCxnSpPr>
            <a:endCxn id="157" idx="0"/>
          </p:cNvCxnSpPr>
          <p:nvPr/>
        </p:nvCxnSpPr>
        <p:spPr>
          <a:xfrm>
            <a:off x="7537450" y="4356100"/>
            <a:ext cx="1006475" cy="300038"/>
          </a:xfrm>
          <a:prstGeom prst="curvedConnector2">
            <a:avLst/>
          </a:prstGeom>
          <a:ln w="254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0" name="Curved Connector 199">
            <a:extLst>
              <a:ext uri="{FF2B5EF4-FFF2-40B4-BE49-F238E27FC236}">
                <a16:creationId xmlns:a16="http://schemas.microsoft.com/office/drawing/2014/main" id="{1A530F15-5F4B-3D4C-B5E2-892D6EAA3670}"/>
              </a:ext>
            </a:extLst>
          </p:cNvPr>
          <p:cNvCxnSpPr/>
          <p:nvPr/>
        </p:nvCxnSpPr>
        <p:spPr>
          <a:xfrm>
            <a:off x="8891588" y="3944938"/>
            <a:ext cx="1141412" cy="561975"/>
          </a:xfrm>
          <a:prstGeom prst="curvedConnector3">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1" name="TextBox 200">
            <a:extLst>
              <a:ext uri="{FF2B5EF4-FFF2-40B4-BE49-F238E27FC236}">
                <a16:creationId xmlns:a16="http://schemas.microsoft.com/office/drawing/2014/main" id="{4A6EF103-183D-6749-B3ED-AED8F85C238C}"/>
              </a:ext>
            </a:extLst>
          </p:cNvPr>
          <p:cNvSpPr txBox="1">
            <a:spLocks noChangeArrowheads="1"/>
          </p:cNvSpPr>
          <p:nvPr/>
        </p:nvSpPr>
        <p:spPr bwMode="auto">
          <a:xfrm>
            <a:off x="10225088" y="4260850"/>
            <a:ext cx="17002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b="1" dirty="0">
                <a:solidFill>
                  <a:schemeClr val="accent1"/>
                </a:solidFill>
              </a:rPr>
              <a:t>FOUR</a:t>
            </a:r>
          </a:p>
        </p:txBody>
      </p:sp>
      <p:sp>
        <p:nvSpPr>
          <p:cNvPr id="37918" name="TextBox 202">
            <a:extLst>
              <a:ext uri="{FF2B5EF4-FFF2-40B4-BE49-F238E27FC236}">
                <a16:creationId xmlns:a16="http://schemas.microsoft.com/office/drawing/2014/main" id="{12697054-231D-6E4F-B412-A95EFC87FFF4}"/>
              </a:ext>
            </a:extLst>
          </p:cNvPr>
          <p:cNvSpPr txBox="1">
            <a:spLocks noChangeArrowheads="1"/>
          </p:cNvSpPr>
          <p:nvPr/>
        </p:nvSpPr>
        <p:spPr bwMode="auto">
          <a:xfrm>
            <a:off x="3576638" y="6169025"/>
            <a:ext cx="8232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solidFill>
                  <a:schemeClr val="accent2"/>
                </a:solidFill>
              </a:rPr>
              <a:t>Methodology for image </a:t>
            </a:r>
            <a:r>
              <a:rPr lang="en-US" altLang="en-US">
                <a:solidFill>
                  <a:schemeClr val="accent2"/>
                </a:solidFill>
              </a:rPr>
              <a:t>classification</a:t>
            </a:r>
            <a:r>
              <a:rPr lang="en-US" altLang="en-US" sz="2400">
                <a:solidFill>
                  <a:schemeClr val="accent2"/>
                </a:solidFill>
              </a:rPr>
              <a:t> using CNNs</a:t>
            </a:r>
          </a:p>
        </p:txBody>
      </p:sp>
      <p:pic>
        <p:nvPicPr>
          <p:cNvPr id="4" name="Picture 3">
            <a:extLst>
              <a:ext uri="{FF2B5EF4-FFF2-40B4-BE49-F238E27FC236}">
                <a16:creationId xmlns:a16="http://schemas.microsoft.com/office/drawing/2014/main" id="{97ABD462-9F09-C94C-A3D7-88BA42B2B0D1}"/>
              </a:ext>
            </a:extLst>
          </p:cNvPr>
          <p:cNvPicPr>
            <a:picLocks noChangeAspect="1"/>
          </p:cNvPicPr>
          <p:nvPr/>
        </p:nvPicPr>
        <p:blipFill>
          <a:blip r:embed="rId3"/>
          <a:stretch>
            <a:fillRect/>
          </a:stretch>
        </p:blipFill>
        <p:spPr>
          <a:xfrm>
            <a:off x="2077060" y="1068388"/>
            <a:ext cx="1583895" cy="1545637"/>
          </a:xfrm>
          <a:prstGeom prst="rect">
            <a:avLst/>
          </a:prstGeom>
        </p:spPr>
      </p:pic>
      <p:pic>
        <p:nvPicPr>
          <p:cNvPr id="7" name="Picture 6">
            <a:extLst>
              <a:ext uri="{FF2B5EF4-FFF2-40B4-BE49-F238E27FC236}">
                <a16:creationId xmlns:a16="http://schemas.microsoft.com/office/drawing/2014/main" id="{77314462-0A88-8B49-B112-07E00B499DBC}"/>
              </a:ext>
            </a:extLst>
          </p:cNvPr>
          <p:cNvPicPr>
            <a:picLocks noChangeAspect="1"/>
          </p:cNvPicPr>
          <p:nvPr/>
        </p:nvPicPr>
        <p:blipFill>
          <a:blip r:embed="rId4"/>
          <a:stretch>
            <a:fillRect/>
          </a:stretch>
        </p:blipFill>
        <p:spPr>
          <a:xfrm>
            <a:off x="2017712" y="4100249"/>
            <a:ext cx="1658937" cy="1625423"/>
          </a:xfrm>
          <a:prstGeom prst="rect">
            <a:avLst/>
          </a:prstGeom>
        </p:spPr>
      </p:pic>
      <p:sp>
        <p:nvSpPr>
          <p:cNvPr id="8" name="Oval 7">
            <a:extLst>
              <a:ext uri="{FF2B5EF4-FFF2-40B4-BE49-F238E27FC236}">
                <a16:creationId xmlns:a16="http://schemas.microsoft.com/office/drawing/2014/main" id="{C0594A4C-E4E3-9240-9761-690C2377B40E}"/>
              </a:ext>
            </a:extLst>
          </p:cNvPr>
          <p:cNvSpPr/>
          <p:nvPr/>
        </p:nvSpPr>
        <p:spPr>
          <a:xfrm>
            <a:off x="2730674" y="2827338"/>
            <a:ext cx="116506" cy="17938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a:extLst>
              <a:ext uri="{FF2B5EF4-FFF2-40B4-BE49-F238E27FC236}">
                <a16:creationId xmlns:a16="http://schemas.microsoft.com/office/drawing/2014/main" id="{A153558B-D6B9-1049-AB59-DD9FC552D35E}"/>
              </a:ext>
            </a:extLst>
          </p:cNvPr>
          <p:cNvSpPr/>
          <p:nvPr/>
        </p:nvSpPr>
        <p:spPr>
          <a:xfrm>
            <a:off x="2732762" y="3054894"/>
            <a:ext cx="116506" cy="17938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6DEEAFBE-F415-CF4E-8F47-EDF3A379EE68}"/>
              </a:ext>
            </a:extLst>
          </p:cNvPr>
          <p:cNvSpPr/>
          <p:nvPr/>
        </p:nvSpPr>
        <p:spPr>
          <a:xfrm>
            <a:off x="2732762" y="3342992"/>
            <a:ext cx="116506" cy="17938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B82C91A0-5447-A642-9E71-2C483620A4E0}"/>
              </a:ext>
            </a:extLst>
          </p:cNvPr>
          <p:cNvSpPr/>
          <p:nvPr/>
        </p:nvSpPr>
        <p:spPr>
          <a:xfrm>
            <a:off x="2732762" y="3706246"/>
            <a:ext cx="116506" cy="17938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9667BA4-8E7E-5440-894B-EA4C3EF64541}"/>
              </a:ext>
            </a:extLst>
          </p:cNvPr>
          <p:cNvSpPr txBox="1"/>
          <p:nvPr/>
        </p:nvSpPr>
        <p:spPr>
          <a:xfrm>
            <a:off x="1753644" y="0"/>
            <a:ext cx="2279737" cy="461665"/>
          </a:xfrm>
          <a:prstGeom prst="rect">
            <a:avLst/>
          </a:prstGeom>
          <a:noFill/>
        </p:spPr>
        <p:txBody>
          <a:bodyPr wrap="square" rtlCol="0">
            <a:spAutoFit/>
          </a:bodyPr>
          <a:lstStyle/>
          <a:p>
            <a:r>
              <a:rPr lang="en-US" sz="2400" dirty="0">
                <a:solidFill>
                  <a:srgbClr val="C00000"/>
                </a:solidFill>
              </a:rPr>
              <a:t>   MNIST Dataset</a:t>
            </a:r>
          </a:p>
        </p:txBody>
      </p:sp>
    </p:spTree>
    <p:extLst>
      <p:ext uri="{BB962C8B-B14F-4D97-AF65-F5344CB8AC3E}">
        <p14:creationId xmlns:p14="http://schemas.microsoft.com/office/powerpoint/2010/main" val="31596125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wipe(left)">
                                      <p:cBhvr>
                                        <p:cTn id="7" dur="500"/>
                                        <p:tgtEl>
                                          <p:spTgt spid="1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wipe(left)">
                                      <p:cBhvr>
                                        <p:cTn id="12" dur="500"/>
                                        <p:tgtEl>
                                          <p:spTgt spid="166"/>
                                        </p:tgtEl>
                                      </p:cBhvr>
                                    </p:animEffect>
                                  </p:childTnLst>
                                </p:cTn>
                              </p:par>
                              <p:par>
                                <p:cTn id="13" presetID="22" presetClass="entr" presetSubtype="8" fill="hold" nodeType="withEffect">
                                  <p:stCondLst>
                                    <p:cond delay="0"/>
                                  </p:stCondLst>
                                  <p:childTnLst>
                                    <p:set>
                                      <p:cBhvr>
                                        <p:cTn id="14" dur="1" fill="hold">
                                          <p:stCondLst>
                                            <p:cond delay="0"/>
                                          </p:stCondLst>
                                        </p:cTn>
                                        <p:tgtEl>
                                          <p:spTgt spid="168"/>
                                        </p:tgtEl>
                                        <p:attrNameLst>
                                          <p:attrName>style.visibility</p:attrName>
                                        </p:attrNameLst>
                                      </p:cBhvr>
                                      <p:to>
                                        <p:strVal val="visible"/>
                                      </p:to>
                                    </p:set>
                                    <p:animEffect transition="in" filter="wipe(left)">
                                      <p:cBhvr>
                                        <p:cTn id="15" dur="500"/>
                                        <p:tgtEl>
                                          <p:spTgt spid="168"/>
                                        </p:tgtEl>
                                      </p:cBhvr>
                                    </p:animEffect>
                                  </p:childTnLst>
                                </p:cTn>
                              </p:par>
                              <p:par>
                                <p:cTn id="16" presetID="22" presetClass="entr" presetSubtype="8" fill="hold" nodeType="withEffect">
                                  <p:stCondLst>
                                    <p:cond delay="0"/>
                                  </p:stCondLst>
                                  <p:childTnLst>
                                    <p:set>
                                      <p:cBhvr>
                                        <p:cTn id="17" dur="1" fill="hold">
                                          <p:stCondLst>
                                            <p:cond delay="0"/>
                                          </p:stCondLst>
                                        </p:cTn>
                                        <p:tgtEl>
                                          <p:spTgt spid="170"/>
                                        </p:tgtEl>
                                        <p:attrNameLst>
                                          <p:attrName>style.visibility</p:attrName>
                                        </p:attrNameLst>
                                      </p:cBhvr>
                                      <p:to>
                                        <p:strVal val="visible"/>
                                      </p:to>
                                    </p:set>
                                    <p:animEffect transition="in" filter="wipe(left)">
                                      <p:cBhvr>
                                        <p:cTn id="18" dur="500"/>
                                        <p:tgtEl>
                                          <p:spTgt spid="170"/>
                                        </p:tgtEl>
                                      </p:cBhvr>
                                    </p:animEffect>
                                  </p:childTnLst>
                                </p:cTn>
                              </p:par>
                              <p:par>
                                <p:cTn id="19" presetID="22" presetClass="entr" presetSubtype="8" fill="hold" nodeType="withEffect">
                                  <p:stCondLst>
                                    <p:cond delay="0"/>
                                  </p:stCondLst>
                                  <p:childTnLst>
                                    <p:set>
                                      <p:cBhvr>
                                        <p:cTn id="20" dur="1" fill="hold">
                                          <p:stCondLst>
                                            <p:cond delay="0"/>
                                          </p:stCondLst>
                                        </p:cTn>
                                        <p:tgtEl>
                                          <p:spTgt spid="174"/>
                                        </p:tgtEl>
                                        <p:attrNameLst>
                                          <p:attrName>style.visibility</p:attrName>
                                        </p:attrNameLst>
                                      </p:cBhvr>
                                      <p:to>
                                        <p:strVal val="visible"/>
                                      </p:to>
                                    </p:set>
                                    <p:animEffect transition="in" filter="wipe(left)">
                                      <p:cBhvr>
                                        <p:cTn id="21" dur="500"/>
                                        <p:tgtEl>
                                          <p:spTgt spid="174"/>
                                        </p:tgtEl>
                                      </p:cBhvr>
                                    </p:animEffect>
                                  </p:childTnLst>
                                </p:cTn>
                              </p:par>
                              <p:par>
                                <p:cTn id="22" presetID="22" presetClass="entr" presetSubtype="8" fill="hold" nodeType="withEffect">
                                  <p:stCondLst>
                                    <p:cond delay="0"/>
                                  </p:stCondLst>
                                  <p:childTnLst>
                                    <p:set>
                                      <p:cBhvr>
                                        <p:cTn id="23" dur="1" fill="hold">
                                          <p:stCondLst>
                                            <p:cond delay="0"/>
                                          </p:stCondLst>
                                        </p:cTn>
                                        <p:tgtEl>
                                          <p:spTgt spid="178"/>
                                        </p:tgtEl>
                                        <p:attrNameLst>
                                          <p:attrName>style.visibility</p:attrName>
                                        </p:attrNameLst>
                                      </p:cBhvr>
                                      <p:to>
                                        <p:strVal val="visible"/>
                                      </p:to>
                                    </p:set>
                                    <p:animEffect transition="in" filter="wipe(left)">
                                      <p:cBhvr>
                                        <p:cTn id="24" dur="500"/>
                                        <p:tgtEl>
                                          <p:spTgt spid="17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180"/>
                                        </p:tgtEl>
                                        <p:attrNameLst>
                                          <p:attrName>style.visibility</p:attrName>
                                        </p:attrNameLst>
                                      </p:cBhvr>
                                      <p:to>
                                        <p:strVal val="visible"/>
                                      </p:to>
                                    </p:set>
                                    <p:animEffect transition="in" filter="wipe(left)">
                                      <p:cBhvr>
                                        <p:cTn id="29" dur="500"/>
                                        <p:tgtEl>
                                          <p:spTgt spid="180"/>
                                        </p:tgtEl>
                                      </p:cBhvr>
                                    </p:animEffect>
                                  </p:childTnLst>
                                </p:cTn>
                              </p:par>
                              <p:par>
                                <p:cTn id="30" presetID="22" presetClass="entr" presetSubtype="8" fill="hold" nodeType="withEffect">
                                  <p:stCondLst>
                                    <p:cond delay="0"/>
                                  </p:stCondLst>
                                  <p:childTnLst>
                                    <p:set>
                                      <p:cBhvr>
                                        <p:cTn id="31" dur="1" fill="hold">
                                          <p:stCondLst>
                                            <p:cond delay="0"/>
                                          </p:stCondLst>
                                        </p:cTn>
                                        <p:tgtEl>
                                          <p:spTgt spid="182"/>
                                        </p:tgtEl>
                                        <p:attrNameLst>
                                          <p:attrName>style.visibility</p:attrName>
                                        </p:attrNameLst>
                                      </p:cBhvr>
                                      <p:to>
                                        <p:strVal val="visible"/>
                                      </p:to>
                                    </p:set>
                                    <p:animEffect transition="in" filter="wipe(left)">
                                      <p:cBhvr>
                                        <p:cTn id="32" dur="500"/>
                                        <p:tgtEl>
                                          <p:spTgt spid="182"/>
                                        </p:tgtEl>
                                      </p:cBhvr>
                                    </p:animEffect>
                                  </p:childTnLst>
                                </p:cTn>
                              </p:par>
                              <p:par>
                                <p:cTn id="33" presetID="22" presetClass="entr" presetSubtype="8" fill="hold" nodeType="withEffect">
                                  <p:stCondLst>
                                    <p:cond delay="0"/>
                                  </p:stCondLst>
                                  <p:childTnLst>
                                    <p:set>
                                      <p:cBhvr>
                                        <p:cTn id="34" dur="1" fill="hold">
                                          <p:stCondLst>
                                            <p:cond delay="0"/>
                                          </p:stCondLst>
                                        </p:cTn>
                                        <p:tgtEl>
                                          <p:spTgt spid="186"/>
                                        </p:tgtEl>
                                        <p:attrNameLst>
                                          <p:attrName>style.visibility</p:attrName>
                                        </p:attrNameLst>
                                      </p:cBhvr>
                                      <p:to>
                                        <p:strVal val="visible"/>
                                      </p:to>
                                    </p:set>
                                    <p:animEffect transition="in" filter="wipe(left)">
                                      <p:cBhvr>
                                        <p:cTn id="35" dur="500"/>
                                        <p:tgtEl>
                                          <p:spTgt spid="186"/>
                                        </p:tgtEl>
                                      </p:cBhvr>
                                    </p:animEffect>
                                  </p:childTnLst>
                                </p:cTn>
                              </p:par>
                              <p:par>
                                <p:cTn id="36" presetID="22" presetClass="entr" presetSubtype="8" fill="hold" nodeType="withEffect">
                                  <p:stCondLst>
                                    <p:cond delay="0"/>
                                  </p:stCondLst>
                                  <p:childTnLst>
                                    <p:set>
                                      <p:cBhvr>
                                        <p:cTn id="37" dur="1" fill="hold">
                                          <p:stCondLst>
                                            <p:cond delay="0"/>
                                          </p:stCondLst>
                                        </p:cTn>
                                        <p:tgtEl>
                                          <p:spTgt spid="188"/>
                                        </p:tgtEl>
                                        <p:attrNameLst>
                                          <p:attrName>style.visibility</p:attrName>
                                        </p:attrNameLst>
                                      </p:cBhvr>
                                      <p:to>
                                        <p:strVal val="visible"/>
                                      </p:to>
                                    </p:set>
                                    <p:animEffect transition="in" filter="wipe(left)">
                                      <p:cBhvr>
                                        <p:cTn id="38" dur="500"/>
                                        <p:tgtEl>
                                          <p:spTgt spid="18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192"/>
                                        </p:tgtEl>
                                        <p:attrNameLst>
                                          <p:attrName>style.visibility</p:attrName>
                                        </p:attrNameLst>
                                      </p:cBhvr>
                                      <p:to>
                                        <p:strVal val="visible"/>
                                      </p:to>
                                    </p:set>
                                    <p:animEffect transition="in" filter="wipe(left)">
                                      <p:cBhvr>
                                        <p:cTn id="43" dur="500"/>
                                        <p:tgtEl>
                                          <p:spTgt spid="192"/>
                                        </p:tgtEl>
                                      </p:cBhvr>
                                    </p:animEffect>
                                  </p:childTnLst>
                                </p:cTn>
                              </p:par>
                              <p:par>
                                <p:cTn id="44" presetID="22" presetClass="entr" presetSubtype="8" fill="hold" nodeType="withEffect">
                                  <p:stCondLst>
                                    <p:cond delay="0"/>
                                  </p:stCondLst>
                                  <p:childTnLst>
                                    <p:set>
                                      <p:cBhvr>
                                        <p:cTn id="45" dur="1" fill="hold">
                                          <p:stCondLst>
                                            <p:cond delay="0"/>
                                          </p:stCondLst>
                                        </p:cTn>
                                        <p:tgtEl>
                                          <p:spTgt spid="196"/>
                                        </p:tgtEl>
                                        <p:attrNameLst>
                                          <p:attrName>style.visibility</p:attrName>
                                        </p:attrNameLst>
                                      </p:cBhvr>
                                      <p:to>
                                        <p:strVal val="visible"/>
                                      </p:to>
                                    </p:set>
                                    <p:animEffect transition="in" filter="wipe(left)">
                                      <p:cBhvr>
                                        <p:cTn id="46" dur="500"/>
                                        <p:tgtEl>
                                          <p:spTgt spid="196"/>
                                        </p:tgtEl>
                                      </p:cBhvr>
                                    </p:animEffect>
                                  </p:childTnLst>
                                </p:cTn>
                              </p:par>
                              <p:par>
                                <p:cTn id="47" presetID="22" presetClass="entr" presetSubtype="8" fill="hold" nodeType="withEffect">
                                  <p:stCondLst>
                                    <p:cond delay="0"/>
                                  </p:stCondLst>
                                  <p:childTnLst>
                                    <p:set>
                                      <p:cBhvr>
                                        <p:cTn id="48" dur="1" fill="hold">
                                          <p:stCondLst>
                                            <p:cond delay="0"/>
                                          </p:stCondLst>
                                        </p:cTn>
                                        <p:tgtEl>
                                          <p:spTgt spid="198"/>
                                        </p:tgtEl>
                                        <p:attrNameLst>
                                          <p:attrName>style.visibility</p:attrName>
                                        </p:attrNameLst>
                                      </p:cBhvr>
                                      <p:to>
                                        <p:strVal val="visible"/>
                                      </p:to>
                                    </p:set>
                                    <p:animEffect transition="in" filter="wipe(left)">
                                      <p:cBhvr>
                                        <p:cTn id="49" dur="500"/>
                                        <p:tgtEl>
                                          <p:spTgt spid="19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200"/>
                                        </p:tgtEl>
                                        <p:attrNameLst>
                                          <p:attrName>style.visibility</p:attrName>
                                        </p:attrNameLst>
                                      </p:cBhvr>
                                      <p:to>
                                        <p:strVal val="visible"/>
                                      </p:to>
                                    </p:set>
                                    <p:animEffect transition="in" filter="wipe(left)">
                                      <p:cBhvr>
                                        <p:cTn id="54" dur="500"/>
                                        <p:tgtEl>
                                          <p:spTgt spid="20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201"/>
                                        </p:tgtEl>
                                        <p:attrNameLst>
                                          <p:attrName>style.visibility</p:attrName>
                                        </p:attrNameLst>
                                      </p:cBhvr>
                                      <p:to>
                                        <p:strVal val="visible"/>
                                      </p:to>
                                    </p:set>
                                    <p:animEffect transition="in" filter="wipe(down)">
                                      <p:cBhvr>
                                        <p:cTn id="59" dur="5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6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A3122A-8E4D-3E44-B31D-21C05A1ABCB4}"/>
              </a:ext>
            </a:extLst>
          </p:cNvPr>
          <p:cNvSpPr/>
          <p:nvPr/>
        </p:nvSpPr>
        <p:spPr>
          <a:xfrm>
            <a:off x="1572328" y="2967335"/>
            <a:ext cx="9047349" cy="2646878"/>
          </a:xfrm>
          <a:prstGeom prst="rect">
            <a:avLst/>
          </a:prstGeom>
          <a:noFill/>
        </p:spPr>
        <p:txBody>
          <a:bodyPr wrap="none" lIns="91440" tIns="45720" rIns="91440" bIns="45720">
            <a:spAutoFit/>
          </a:bodyPr>
          <a:lstStyle/>
          <a:p>
            <a:pPr algn="ctr"/>
            <a:r>
              <a:rPr lang="en-US" sz="16600" b="0" cap="none" spc="0" dirty="0">
                <a:ln w="0"/>
                <a:solidFill>
                  <a:schemeClr val="accent1"/>
                </a:solidFill>
                <a:effectLst>
                  <a:outerShdw blurRad="38100" dist="25400" dir="5400000" algn="ctr" rotWithShape="0">
                    <a:srgbClr val="6E747A">
                      <a:alpha val="43000"/>
                    </a:srgbClr>
                  </a:outerShdw>
                </a:effectLst>
              </a:rPr>
              <a:t>Thank You</a:t>
            </a:r>
          </a:p>
        </p:txBody>
      </p:sp>
    </p:spTree>
    <p:extLst>
      <p:ext uri="{BB962C8B-B14F-4D97-AF65-F5344CB8AC3E}">
        <p14:creationId xmlns:p14="http://schemas.microsoft.com/office/powerpoint/2010/main" val="7649510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2030</TotalTime>
  <Words>984</Words>
  <Application>Microsoft Macintosh PowerPoint</Application>
  <PresentationFormat>Widescreen</PresentationFormat>
  <Paragraphs>144</Paragraphs>
  <Slides>20</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Apple Braille Pinpoint 8 Dot</vt:lpstr>
      <vt:lpstr>Apple Chancery</vt: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32</cp:revision>
  <cp:lastPrinted>2019-09-11T06:20:54Z</cp:lastPrinted>
  <dcterms:created xsi:type="dcterms:W3CDTF">2019-09-10T04:04:19Z</dcterms:created>
  <dcterms:modified xsi:type="dcterms:W3CDTF">2019-09-13T16:41:27Z</dcterms:modified>
</cp:coreProperties>
</file>